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diagrams/layout1.xml" ContentType="application/vnd.openxmlformats-officedocument.drawingml.diagram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slideLayouts/slideLayout67.xml" ContentType="application/vnd.openxmlformats-officedocument.presentationml.slideLayout+xml"/>
  <Override PartName="/ppt/slideLayouts/slideLayout76.xml" ContentType="application/vnd.openxmlformats-officedocument.presentationml.slideLayout+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Layouts/slideLayout74.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E2088C-B2A4-41FD-AF79-B51CF6346DF0}" type="doc">
      <dgm:prSet loTypeId="urn:microsoft.com/office/officeart/2005/8/layout/pyramid1" loCatId="pyramid" qsTypeId="urn:microsoft.com/office/officeart/2005/8/quickstyle/simple1" qsCatId="simple" csTypeId="urn:microsoft.com/office/officeart/2005/8/colors/accent1_2" csCatId="accent1" phldr="1"/>
      <dgm:spPr/>
    </dgm:pt>
    <dgm:pt modelId="{B2D6BBD4-C87A-4253-A384-0663F74D4BF7}">
      <dgm:prSet phldrT="[Text]" custT="1"/>
      <dgm:spPr/>
      <dgm:t>
        <a:bodyPr/>
        <a:lstStyle/>
        <a:p>
          <a:r>
            <a:rPr lang="en-US" sz="1100" b="1" dirty="0" smtClean="0">
              <a:latin typeface="Times New Roman" pitchFamily="18" charset="0"/>
              <a:cs typeface="Times New Roman" pitchFamily="18" charset="0"/>
            </a:rPr>
            <a:t>SMALL TOWNS</a:t>
          </a:r>
          <a:endParaRPr lang="en-US" sz="1100" b="1" dirty="0">
            <a:latin typeface="Times New Roman" pitchFamily="18" charset="0"/>
            <a:cs typeface="Times New Roman" pitchFamily="18" charset="0"/>
          </a:endParaRPr>
        </a:p>
      </dgm:t>
    </dgm:pt>
    <dgm:pt modelId="{8BA298C5-AC04-4321-A709-5461F5454826}" type="parTrans" cxnId="{C95BF9F4-E337-449F-A4C7-F42CD7F5296A}">
      <dgm:prSet/>
      <dgm:spPr/>
      <dgm:t>
        <a:bodyPr/>
        <a:lstStyle/>
        <a:p>
          <a:endParaRPr lang="en-US" sz="1100" b="1">
            <a:latin typeface="Times New Roman" pitchFamily="18" charset="0"/>
            <a:cs typeface="Times New Roman" pitchFamily="18" charset="0"/>
          </a:endParaRPr>
        </a:p>
      </dgm:t>
    </dgm:pt>
    <dgm:pt modelId="{E41412C3-E12C-4EFB-8CD7-DCAEE2D75663}" type="sibTrans" cxnId="{C95BF9F4-E337-449F-A4C7-F42CD7F5296A}">
      <dgm:prSet/>
      <dgm:spPr/>
      <dgm:t>
        <a:bodyPr/>
        <a:lstStyle/>
        <a:p>
          <a:endParaRPr lang="en-US" sz="1100" b="1">
            <a:latin typeface="Times New Roman" pitchFamily="18" charset="0"/>
            <a:cs typeface="Times New Roman" pitchFamily="18" charset="0"/>
          </a:endParaRPr>
        </a:p>
      </dgm:t>
    </dgm:pt>
    <dgm:pt modelId="{254B15C9-9FAE-4AEB-89EF-E5DD99A4D96A}">
      <dgm:prSet phldrT="[Text]" custT="1"/>
      <dgm:spPr/>
      <dgm:t>
        <a:bodyPr/>
        <a:lstStyle/>
        <a:p>
          <a:r>
            <a:rPr lang="en-US" sz="1100" b="1" dirty="0" smtClean="0">
              <a:latin typeface="Times New Roman" pitchFamily="18" charset="0"/>
              <a:cs typeface="Times New Roman" pitchFamily="18" charset="0"/>
            </a:rPr>
            <a:t>VILLAGE</a:t>
          </a:r>
          <a:endParaRPr lang="en-US" sz="1100" b="1" dirty="0">
            <a:latin typeface="Times New Roman" pitchFamily="18" charset="0"/>
            <a:cs typeface="Times New Roman" pitchFamily="18" charset="0"/>
          </a:endParaRPr>
        </a:p>
      </dgm:t>
    </dgm:pt>
    <dgm:pt modelId="{E5D39C7C-46F0-47E3-A573-2EFE53806F50}" type="parTrans" cxnId="{1E1E6889-759C-48BC-B5D5-F7690E0E7FFE}">
      <dgm:prSet/>
      <dgm:spPr/>
      <dgm:t>
        <a:bodyPr/>
        <a:lstStyle/>
        <a:p>
          <a:endParaRPr lang="en-US" sz="1100" b="1">
            <a:latin typeface="Times New Roman" pitchFamily="18" charset="0"/>
            <a:cs typeface="Times New Roman" pitchFamily="18" charset="0"/>
          </a:endParaRPr>
        </a:p>
      </dgm:t>
    </dgm:pt>
    <dgm:pt modelId="{DB8162BA-CDDD-45FD-A7B7-5631935ECD50}" type="sibTrans" cxnId="{1E1E6889-759C-48BC-B5D5-F7690E0E7FFE}">
      <dgm:prSet/>
      <dgm:spPr/>
      <dgm:t>
        <a:bodyPr/>
        <a:lstStyle/>
        <a:p>
          <a:endParaRPr lang="en-US" sz="1100" b="1">
            <a:latin typeface="Times New Roman" pitchFamily="18" charset="0"/>
            <a:cs typeface="Times New Roman" pitchFamily="18" charset="0"/>
          </a:endParaRPr>
        </a:p>
      </dgm:t>
    </dgm:pt>
    <dgm:pt modelId="{FC32BF1D-7B76-4C15-BA4D-C587FA11B25B}">
      <dgm:prSet phldrT="[Text]" custT="1"/>
      <dgm:spPr/>
      <dgm:t>
        <a:bodyPr/>
        <a:lstStyle/>
        <a:p>
          <a:r>
            <a:rPr lang="en-US" sz="1100" b="1" dirty="0" smtClean="0">
              <a:latin typeface="Times New Roman" pitchFamily="18" charset="0"/>
              <a:cs typeface="Times New Roman" pitchFamily="18" charset="0"/>
            </a:rPr>
            <a:t>HAMLET</a:t>
          </a:r>
          <a:endParaRPr lang="en-US" sz="1100" b="1" dirty="0">
            <a:latin typeface="Times New Roman" pitchFamily="18" charset="0"/>
            <a:cs typeface="Times New Roman" pitchFamily="18" charset="0"/>
          </a:endParaRPr>
        </a:p>
      </dgm:t>
    </dgm:pt>
    <dgm:pt modelId="{B4E81208-D2DD-41C8-B9D1-C8C727F8C753}" type="parTrans" cxnId="{A28F6446-F349-46F6-A317-528199FAFFA9}">
      <dgm:prSet/>
      <dgm:spPr/>
      <dgm:t>
        <a:bodyPr/>
        <a:lstStyle/>
        <a:p>
          <a:endParaRPr lang="en-US" sz="1100" b="1">
            <a:latin typeface="Times New Roman" pitchFamily="18" charset="0"/>
            <a:cs typeface="Times New Roman" pitchFamily="18" charset="0"/>
          </a:endParaRPr>
        </a:p>
      </dgm:t>
    </dgm:pt>
    <dgm:pt modelId="{DD8BE520-8E78-445A-90EA-898074D671F6}" type="sibTrans" cxnId="{A28F6446-F349-46F6-A317-528199FAFFA9}">
      <dgm:prSet/>
      <dgm:spPr/>
      <dgm:t>
        <a:bodyPr/>
        <a:lstStyle/>
        <a:p>
          <a:endParaRPr lang="en-US" sz="1100" b="1">
            <a:latin typeface="Times New Roman" pitchFamily="18" charset="0"/>
            <a:cs typeface="Times New Roman" pitchFamily="18" charset="0"/>
          </a:endParaRPr>
        </a:p>
      </dgm:t>
    </dgm:pt>
    <dgm:pt modelId="{C4D57584-605C-4300-9A9B-8E83D17C267E}">
      <dgm:prSet custT="1"/>
      <dgm:spPr/>
      <dgm:t>
        <a:bodyPr/>
        <a:lstStyle/>
        <a:p>
          <a:r>
            <a:rPr lang="en-US" sz="1100" b="1" dirty="0" smtClean="0">
              <a:latin typeface="Times New Roman" pitchFamily="18" charset="0"/>
              <a:cs typeface="Times New Roman" pitchFamily="18" charset="0"/>
            </a:rPr>
            <a:t>LARGE TOWNS</a:t>
          </a:r>
          <a:endParaRPr lang="en-US" sz="1100" b="1" dirty="0">
            <a:latin typeface="Times New Roman" pitchFamily="18" charset="0"/>
            <a:cs typeface="Times New Roman" pitchFamily="18" charset="0"/>
          </a:endParaRPr>
        </a:p>
      </dgm:t>
    </dgm:pt>
    <dgm:pt modelId="{2D806422-2616-4041-A9EB-91BF8FAFA49E}" type="parTrans" cxnId="{DCDF12A5-3AA0-4058-BF9E-1DFBC1CBA52F}">
      <dgm:prSet/>
      <dgm:spPr/>
      <dgm:t>
        <a:bodyPr/>
        <a:lstStyle/>
        <a:p>
          <a:endParaRPr lang="en-US" sz="1100" b="1">
            <a:latin typeface="Times New Roman" pitchFamily="18" charset="0"/>
            <a:cs typeface="Times New Roman" pitchFamily="18" charset="0"/>
          </a:endParaRPr>
        </a:p>
      </dgm:t>
    </dgm:pt>
    <dgm:pt modelId="{4CB5CA65-0157-4F7A-A966-63784F565A57}" type="sibTrans" cxnId="{DCDF12A5-3AA0-4058-BF9E-1DFBC1CBA52F}">
      <dgm:prSet/>
      <dgm:spPr/>
      <dgm:t>
        <a:bodyPr/>
        <a:lstStyle/>
        <a:p>
          <a:endParaRPr lang="en-US" sz="1100" b="1">
            <a:latin typeface="Times New Roman" pitchFamily="18" charset="0"/>
            <a:cs typeface="Times New Roman" pitchFamily="18" charset="0"/>
          </a:endParaRPr>
        </a:p>
      </dgm:t>
    </dgm:pt>
    <dgm:pt modelId="{E7DA7A4D-9E64-405F-AF5E-FC31B522FA7B}">
      <dgm:prSet custT="1"/>
      <dgm:spPr/>
      <dgm:t>
        <a:bodyPr/>
        <a:lstStyle/>
        <a:p>
          <a:r>
            <a:rPr lang="en-US" sz="1100" b="1" dirty="0" smtClean="0">
              <a:latin typeface="Times New Roman" pitchFamily="18" charset="0"/>
              <a:cs typeface="Times New Roman" pitchFamily="18" charset="0"/>
            </a:rPr>
            <a:t>CITY</a:t>
          </a:r>
          <a:endParaRPr lang="en-US" sz="1100" b="1" dirty="0">
            <a:latin typeface="Times New Roman" pitchFamily="18" charset="0"/>
            <a:cs typeface="Times New Roman" pitchFamily="18" charset="0"/>
          </a:endParaRPr>
        </a:p>
      </dgm:t>
    </dgm:pt>
    <dgm:pt modelId="{DACB3B98-8E63-4B7C-A3B6-5A794667C9BD}" type="parTrans" cxnId="{99DBE73B-62D4-40CB-9824-92ACFC9DB2C9}">
      <dgm:prSet/>
      <dgm:spPr/>
      <dgm:t>
        <a:bodyPr/>
        <a:lstStyle/>
        <a:p>
          <a:endParaRPr lang="en-US" sz="1100" b="1">
            <a:latin typeface="Times New Roman" pitchFamily="18" charset="0"/>
            <a:cs typeface="Times New Roman" pitchFamily="18" charset="0"/>
          </a:endParaRPr>
        </a:p>
      </dgm:t>
    </dgm:pt>
    <dgm:pt modelId="{8CF64489-A68D-4191-9F16-A708D480B00E}" type="sibTrans" cxnId="{99DBE73B-62D4-40CB-9824-92ACFC9DB2C9}">
      <dgm:prSet/>
      <dgm:spPr/>
      <dgm:t>
        <a:bodyPr/>
        <a:lstStyle/>
        <a:p>
          <a:endParaRPr lang="en-US" sz="1100" b="1">
            <a:latin typeface="Times New Roman" pitchFamily="18" charset="0"/>
            <a:cs typeface="Times New Roman" pitchFamily="18" charset="0"/>
          </a:endParaRPr>
        </a:p>
      </dgm:t>
    </dgm:pt>
    <dgm:pt modelId="{282DDE04-878D-41EE-B675-7F4E483BC654}">
      <dgm:prSet custT="1"/>
      <dgm:spPr/>
      <dgm:t>
        <a:bodyPr/>
        <a:lstStyle/>
        <a:p>
          <a:r>
            <a:rPr lang="en-US" sz="1100" b="1" dirty="0" smtClean="0">
              <a:latin typeface="Times New Roman" pitchFamily="18" charset="0"/>
              <a:cs typeface="Times New Roman" pitchFamily="18" charset="0"/>
            </a:rPr>
            <a:t>CAPITAL</a:t>
          </a:r>
          <a:endParaRPr lang="en-US" sz="1100" b="1" dirty="0">
            <a:latin typeface="Times New Roman" pitchFamily="18" charset="0"/>
            <a:cs typeface="Times New Roman" pitchFamily="18" charset="0"/>
          </a:endParaRPr>
        </a:p>
      </dgm:t>
    </dgm:pt>
    <dgm:pt modelId="{BBFDACA8-6736-4ADB-A1ED-94BD76E4BF7E}" type="parTrans" cxnId="{200A8912-8B3C-4B81-96E5-6DBB9A6B0B4D}">
      <dgm:prSet/>
      <dgm:spPr/>
      <dgm:t>
        <a:bodyPr/>
        <a:lstStyle/>
        <a:p>
          <a:endParaRPr lang="en-US" sz="1100" b="1">
            <a:latin typeface="Times New Roman" pitchFamily="18" charset="0"/>
            <a:cs typeface="Times New Roman" pitchFamily="18" charset="0"/>
          </a:endParaRPr>
        </a:p>
      </dgm:t>
    </dgm:pt>
    <dgm:pt modelId="{BB15B6FF-E84B-432D-B9E6-0DDCA4CD3DED}" type="sibTrans" cxnId="{200A8912-8B3C-4B81-96E5-6DBB9A6B0B4D}">
      <dgm:prSet/>
      <dgm:spPr/>
      <dgm:t>
        <a:bodyPr/>
        <a:lstStyle/>
        <a:p>
          <a:endParaRPr lang="en-US" sz="1100" b="1">
            <a:latin typeface="Times New Roman" pitchFamily="18" charset="0"/>
            <a:cs typeface="Times New Roman" pitchFamily="18" charset="0"/>
          </a:endParaRPr>
        </a:p>
      </dgm:t>
    </dgm:pt>
    <dgm:pt modelId="{912506B6-DF71-48DE-82C9-7EBA12C2964F}" type="pres">
      <dgm:prSet presAssocID="{B1E2088C-B2A4-41FD-AF79-B51CF6346DF0}" presName="Name0" presStyleCnt="0">
        <dgm:presLayoutVars>
          <dgm:dir/>
          <dgm:animLvl val="lvl"/>
          <dgm:resizeHandles val="exact"/>
        </dgm:presLayoutVars>
      </dgm:prSet>
      <dgm:spPr/>
    </dgm:pt>
    <dgm:pt modelId="{D05F0E9B-CE85-4434-877A-E9C79F79A108}" type="pres">
      <dgm:prSet presAssocID="{282DDE04-878D-41EE-B675-7F4E483BC654}" presName="Name8" presStyleCnt="0"/>
      <dgm:spPr/>
    </dgm:pt>
    <dgm:pt modelId="{EC520089-3928-49F5-A5D2-AFF29BB06ADD}" type="pres">
      <dgm:prSet presAssocID="{282DDE04-878D-41EE-B675-7F4E483BC654}" presName="level" presStyleLbl="node1" presStyleIdx="0" presStyleCnt="6">
        <dgm:presLayoutVars>
          <dgm:chMax val="1"/>
          <dgm:bulletEnabled val="1"/>
        </dgm:presLayoutVars>
      </dgm:prSet>
      <dgm:spPr/>
    </dgm:pt>
    <dgm:pt modelId="{DCD14182-2A6C-4803-B582-EA589B87BAFC}" type="pres">
      <dgm:prSet presAssocID="{282DDE04-878D-41EE-B675-7F4E483BC654}" presName="levelTx" presStyleLbl="revTx" presStyleIdx="0" presStyleCnt="0">
        <dgm:presLayoutVars>
          <dgm:chMax val="1"/>
          <dgm:bulletEnabled val="1"/>
        </dgm:presLayoutVars>
      </dgm:prSet>
      <dgm:spPr/>
    </dgm:pt>
    <dgm:pt modelId="{807EAC03-4CA2-4DCB-8366-162BA9B7230C}" type="pres">
      <dgm:prSet presAssocID="{E7DA7A4D-9E64-405F-AF5E-FC31B522FA7B}" presName="Name8" presStyleCnt="0"/>
      <dgm:spPr/>
    </dgm:pt>
    <dgm:pt modelId="{82A06532-8EAC-4686-A897-B4C6A3494181}" type="pres">
      <dgm:prSet presAssocID="{E7DA7A4D-9E64-405F-AF5E-FC31B522FA7B}" presName="level" presStyleLbl="node1" presStyleIdx="1" presStyleCnt="6">
        <dgm:presLayoutVars>
          <dgm:chMax val="1"/>
          <dgm:bulletEnabled val="1"/>
        </dgm:presLayoutVars>
      </dgm:prSet>
      <dgm:spPr/>
    </dgm:pt>
    <dgm:pt modelId="{30CAA41C-1097-4888-950E-443FBF25EF46}" type="pres">
      <dgm:prSet presAssocID="{E7DA7A4D-9E64-405F-AF5E-FC31B522FA7B}" presName="levelTx" presStyleLbl="revTx" presStyleIdx="0" presStyleCnt="0">
        <dgm:presLayoutVars>
          <dgm:chMax val="1"/>
          <dgm:bulletEnabled val="1"/>
        </dgm:presLayoutVars>
      </dgm:prSet>
      <dgm:spPr/>
    </dgm:pt>
    <dgm:pt modelId="{380EF264-C8DD-403C-A11D-C944BE1B4170}" type="pres">
      <dgm:prSet presAssocID="{C4D57584-605C-4300-9A9B-8E83D17C267E}" presName="Name8" presStyleCnt="0"/>
      <dgm:spPr/>
    </dgm:pt>
    <dgm:pt modelId="{9F711C19-7C59-4172-ACB8-699BCF89670D}" type="pres">
      <dgm:prSet presAssocID="{C4D57584-605C-4300-9A9B-8E83D17C267E}" presName="level" presStyleLbl="node1" presStyleIdx="2" presStyleCnt="6">
        <dgm:presLayoutVars>
          <dgm:chMax val="1"/>
          <dgm:bulletEnabled val="1"/>
        </dgm:presLayoutVars>
      </dgm:prSet>
      <dgm:spPr/>
    </dgm:pt>
    <dgm:pt modelId="{395C944E-FEE2-4E9C-8AD2-16D000E4022A}" type="pres">
      <dgm:prSet presAssocID="{C4D57584-605C-4300-9A9B-8E83D17C267E}" presName="levelTx" presStyleLbl="revTx" presStyleIdx="0" presStyleCnt="0">
        <dgm:presLayoutVars>
          <dgm:chMax val="1"/>
          <dgm:bulletEnabled val="1"/>
        </dgm:presLayoutVars>
      </dgm:prSet>
      <dgm:spPr/>
    </dgm:pt>
    <dgm:pt modelId="{0302772E-5A0B-4D11-89E4-0B484CC64CFA}" type="pres">
      <dgm:prSet presAssocID="{B2D6BBD4-C87A-4253-A384-0663F74D4BF7}" presName="Name8" presStyleCnt="0"/>
      <dgm:spPr/>
    </dgm:pt>
    <dgm:pt modelId="{2115E704-3D9E-4DB3-9AFA-8B2626ED1D75}" type="pres">
      <dgm:prSet presAssocID="{B2D6BBD4-C87A-4253-A384-0663F74D4BF7}" presName="level" presStyleLbl="node1" presStyleIdx="3" presStyleCnt="6">
        <dgm:presLayoutVars>
          <dgm:chMax val="1"/>
          <dgm:bulletEnabled val="1"/>
        </dgm:presLayoutVars>
      </dgm:prSet>
      <dgm:spPr/>
    </dgm:pt>
    <dgm:pt modelId="{878E291F-7580-49EA-BB62-EA2A3B3954A8}" type="pres">
      <dgm:prSet presAssocID="{B2D6BBD4-C87A-4253-A384-0663F74D4BF7}" presName="levelTx" presStyleLbl="revTx" presStyleIdx="0" presStyleCnt="0">
        <dgm:presLayoutVars>
          <dgm:chMax val="1"/>
          <dgm:bulletEnabled val="1"/>
        </dgm:presLayoutVars>
      </dgm:prSet>
      <dgm:spPr/>
    </dgm:pt>
    <dgm:pt modelId="{FA964AE4-615B-4298-8C66-50FC1D5955C4}" type="pres">
      <dgm:prSet presAssocID="{254B15C9-9FAE-4AEB-89EF-E5DD99A4D96A}" presName="Name8" presStyleCnt="0"/>
      <dgm:spPr/>
    </dgm:pt>
    <dgm:pt modelId="{ABD73B19-F265-4FCA-933D-BCF80CB07C66}" type="pres">
      <dgm:prSet presAssocID="{254B15C9-9FAE-4AEB-89EF-E5DD99A4D96A}" presName="level" presStyleLbl="node1" presStyleIdx="4" presStyleCnt="6">
        <dgm:presLayoutVars>
          <dgm:chMax val="1"/>
          <dgm:bulletEnabled val="1"/>
        </dgm:presLayoutVars>
      </dgm:prSet>
      <dgm:spPr/>
      <dgm:t>
        <a:bodyPr/>
        <a:lstStyle/>
        <a:p>
          <a:endParaRPr lang="en-US"/>
        </a:p>
      </dgm:t>
    </dgm:pt>
    <dgm:pt modelId="{3854A64D-3CFE-4B04-9904-F2D06C9C291F}" type="pres">
      <dgm:prSet presAssocID="{254B15C9-9FAE-4AEB-89EF-E5DD99A4D96A}" presName="levelTx" presStyleLbl="revTx" presStyleIdx="0" presStyleCnt="0">
        <dgm:presLayoutVars>
          <dgm:chMax val="1"/>
          <dgm:bulletEnabled val="1"/>
        </dgm:presLayoutVars>
      </dgm:prSet>
      <dgm:spPr/>
      <dgm:t>
        <a:bodyPr/>
        <a:lstStyle/>
        <a:p>
          <a:endParaRPr lang="en-US"/>
        </a:p>
      </dgm:t>
    </dgm:pt>
    <dgm:pt modelId="{A1D3D0BD-F31D-46CC-B966-49B0204685E0}" type="pres">
      <dgm:prSet presAssocID="{FC32BF1D-7B76-4C15-BA4D-C587FA11B25B}" presName="Name8" presStyleCnt="0"/>
      <dgm:spPr/>
    </dgm:pt>
    <dgm:pt modelId="{C457B50F-FB13-4DD2-B22D-30D0CFDC15B7}" type="pres">
      <dgm:prSet presAssocID="{FC32BF1D-7B76-4C15-BA4D-C587FA11B25B}" presName="level" presStyleLbl="node1" presStyleIdx="5" presStyleCnt="6">
        <dgm:presLayoutVars>
          <dgm:chMax val="1"/>
          <dgm:bulletEnabled val="1"/>
        </dgm:presLayoutVars>
      </dgm:prSet>
      <dgm:spPr/>
    </dgm:pt>
    <dgm:pt modelId="{3EB3FD5D-CDDF-426B-BEC5-7090011E50DA}" type="pres">
      <dgm:prSet presAssocID="{FC32BF1D-7B76-4C15-BA4D-C587FA11B25B}" presName="levelTx" presStyleLbl="revTx" presStyleIdx="0" presStyleCnt="0">
        <dgm:presLayoutVars>
          <dgm:chMax val="1"/>
          <dgm:bulletEnabled val="1"/>
        </dgm:presLayoutVars>
      </dgm:prSet>
      <dgm:spPr/>
    </dgm:pt>
  </dgm:ptLst>
  <dgm:cxnLst>
    <dgm:cxn modelId="{7DEE8869-F624-4B4D-8453-182F0076C202}" type="presOf" srcId="{B1E2088C-B2A4-41FD-AF79-B51CF6346DF0}" destId="{912506B6-DF71-48DE-82C9-7EBA12C2964F}" srcOrd="0" destOrd="0" presId="urn:microsoft.com/office/officeart/2005/8/layout/pyramid1"/>
    <dgm:cxn modelId="{96CF3F32-81F4-4A46-BEDC-0AAC58953D07}" type="presOf" srcId="{FC32BF1D-7B76-4C15-BA4D-C587FA11B25B}" destId="{C457B50F-FB13-4DD2-B22D-30D0CFDC15B7}" srcOrd="0" destOrd="0" presId="urn:microsoft.com/office/officeart/2005/8/layout/pyramid1"/>
    <dgm:cxn modelId="{2E1C8724-0EE6-4CE5-BE2B-1B054D216520}" type="presOf" srcId="{282DDE04-878D-41EE-B675-7F4E483BC654}" destId="{EC520089-3928-49F5-A5D2-AFF29BB06ADD}" srcOrd="0" destOrd="0" presId="urn:microsoft.com/office/officeart/2005/8/layout/pyramid1"/>
    <dgm:cxn modelId="{ACA24B16-5134-45F7-8F41-D088FD457AD8}" type="presOf" srcId="{B2D6BBD4-C87A-4253-A384-0663F74D4BF7}" destId="{878E291F-7580-49EA-BB62-EA2A3B3954A8}" srcOrd="1" destOrd="0" presId="urn:microsoft.com/office/officeart/2005/8/layout/pyramid1"/>
    <dgm:cxn modelId="{C95BF9F4-E337-449F-A4C7-F42CD7F5296A}" srcId="{B1E2088C-B2A4-41FD-AF79-B51CF6346DF0}" destId="{B2D6BBD4-C87A-4253-A384-0663F74D4BF7}" srcOrd="3" destOrd="0" parTransId="{8BA298C5-AC04-4321-A709-5461F5454826}" sibTransId="{E41412C3-E12C-4EFB-8CD7-DCAEE2D75663}"/>
    <dgm:cxn modelId="{A28F6446-F349-46F6-A317-528199FAFFA9}" srcId="{B1E2088C-B2A4-41FD-AF79-B51CF6346DF0}" destId="{FC32BF1D-7B76-4C15-BA4D-C587FA11B25B}" srcOrd="5" destOrd="0" parTransId="{B4E81208-D2DD-41C8-B9D1-C8C727F8C753}" sibTransId="{DD8BE520-8E78-445A-90EA-898074D671F6}"/>
    <dgm:cxn modelId="{DCDF12A5-3AA0-4058-BF9E-1DFBC1CBA52F}" srcId="{B1E2088C-B2A4-41FD-AF79-B51CF6346DF0}" destId="{C4D57584-605C-4300-9A9B-8E83D17C267E}" srcOrd="2" destOrd="0" parTransId="{2D806422-2616-4041-A9EB-91BF8FAFA49E}" sibTransId="{4CB5CA65-0157-4F7A-A966-63784F565A57}"/>
    <dgm:cxn modelId="{A644F4AE-3946-4220-8E60-B5E4855CEAA4}" type="presOf" srcId="{FC32BF1D-7B76-4C15-BA4D-C587FA11B25B}" destId="{3EB3FD5D-CDDF-426B-BEC5-7090011E50DA}" srcOrd="1" destOrd="0" presId="urn:microsoft.com/office/officeart/2005/8/layout/pyramid1"/>
    <dgm:cxn modelId="{C1E89A96-25BF-444A-B93B-B80C8E6962F3}" type="presOf" srcId="{282DDE04-878D-41EE-B675-7F4E483BC654}" destId="{DCD14182-2A6C-4803-B582-EA589B87BAFC}" srcOrd="1" destOrd="0" presId="urn:microsoft.com/office/officeart/2005/8/layout/pyramid1"/>
    <dgm:cxn modelId="{A25F2E33-E162-4BA6-8C9F-545503E04EAA}" type="presOf" srcId="{C4D57584-605C-4300-9A9B-8E83D17C267E}" destId="{395C944E-FEE2-4E9C-8AD2-16D000E4022A}" srcOrd="1" destOrd="0" presId="urn:microsoft.com/office/officeart/2005/8/layout/pyramid1"/>
    <dgm:cxn modelId="{86A16AE5-F01E-4127-9E96-F3247A0545D1}" type="presOf" srcId="{B2D6BBD4-C87A-4253-A384-0663F74D4BF7}" destId="{2115E704-3D9E-4DB3-9AFA-8B2626ED1D75}" srcOrd="0" destOrd="0" presId="urn:microsoft.com/office/officeart/2005/8/layout/pyramid1"/>
    <dgm:cxn modelId="{BA9B8FCA-A20E-406B-B15D-7F1DE9A0DC4F}" type="presOf" srcId="{E7DA7A4D-9E64-405F-AF5E-FC31B522FA7B}" destId="{30CAA41C-1097-4888-950E-443FBF25EF46}" srcOrd="1" destOrd="0" presId="urn:microsoft.com/office/officeart/2005/8/layout/pyramid1"/>
    <dgm:cxn modelId="{3EF40A6F-40E3-4657-BD95-AD81175D50D9}" type="presOf" srcId="{254B15C9-9FAE-4AEB-89EF-E5DD99A4D96A}" destId="{3854A64D-3CFE-4B04-9904-F2D06C9C291F}" srcOrd="1" destOrd="0" presId="urn:microsoft.com/office/officeart/2005/8/layout/pyramid1"/>
    <dgm:cxn modelId="{74763A85-97ED-4EA8-94AD-FE6077D7AAF7}" type="presOf" srcId="{E7DA7A4D-9E64-405F-AF5E-FC31B522FA7B}" destId="{82A06532-8EAC-4686-A897-B4C6A3494181}" srcOrd="0" destOrd="0" presId="urn:microsoft.com/office/officeart/2005/8/layout/pyramid1"/>
    <dgm:cxn modelId="{33BEE7F2-CECE-457B-A686-5B0E1DEA50F4}" type="presOf" srcId="{254B15C9-9FAE-4AEB-89EF-E5DD99A4D96A}" destId="{ABD73B19-F265-4FCA-933D-BCF80CB07C66}" srcOrd="0" destOrd="0" presId="urn:microsoft.com/office/officeart/2005/8/layout/pyramid1"/>
    <dgm:cxn modelId="{1E1E6889-759C-48BC-B5D5-F7690E0E7FFE}" srcId="{B1E2088C-B2A4-41FD-AF79-B51CF6346DF0}" destId="{254B15C9-9FAE-4AEB-89EF-E5DD99A4D96A}" srcOrd="4" destOrd="0" parTransId="{E5D39C7C-46F0-47E3-A573-2EFE53806F50}" sibTransId="{DB8162BA-CDDD-45FD-A7B7-5631935ECD50}"/>
    <dgm:cxn modelId="{99DBE73B-62D4-40CB-9824-92ACFC9DB2C9}" srcId="{B1E2088C-B2A4-41FD-AF79-B51CF6346DF0}" destId="{E7DA7A4D-9E64-405F-AF5E-FC31B522FA7B}" srcOrd="1" destOrd="0" parTransId="{DACB3B98-8E63-4B7C-A3B6-5A794667C9BD}" sibTransId="{8CF64489-A68D-4191-9F16-A708D480B00E}"/>
    <dgm:cxn modelId="{200A8912-8B3C-4B81-96E5-6DBB9A6B0B4D}" srcId="{B1E2088C-B2A4-41FD-AF79-B51CF6346DF0}" destId="{282DDE04-878D-41EE-B675-7F4E483BC654}" srcOrd="0" destOrd="0" parTransId="{BBFDACA8-6736-4ADB-A1ED-94BD76E4BF7E}" sibTransId="{BB15B6FF-E84B-432D-B9E6-0DDCA4CD3DED}"/>
    <dgm:cxn modelId="{3622F220-0B91-4DF5-ABB5-7A61B967E8CF}" type="presOf" srcId="{C4D57584-605C-4300-9A9B-8E83D17C267E}" destId="{9F711C19-7C59-4172-ACB8-699BCF89670D}" srcOrd="0" destOrd="0" presId="urn:microsoft.com/office/officeart/2005/8/layout/pyramid1"/>
    <dgm:cxn modelId="{B49A3231-318A-4C18-8A9C-88E15F8B787E}" type="presParOf" srcId="{912506B6-DF71-48DE-82C9-7EBA12C2964F}" destId="{D05F0E9B-CE85-4434-877A-E9C79F79A108}" srcOrd="0" destOrd="0" presId="urn:microsoft.com/office/officeart/2005/8/layout/pyramid1"/>
    <dgm:cxn modelId="{C2D543D1-4B60-477D-A596-85D90690E4EB}" type="presParOf" srcId="{D05F0E9B-CE85-4434-877A-E9C79F79A108}" destId="{EC520089-3928-49F5-A5D2-AFF29BB06ADD}" srcOrd="0" destOrd="0" presId="urn:microsoft.com/office/officeart/2005/8/layout/pyramid1"/>
    <dgm:cxn modelId="{886AD28B-658B-4FA2-B9CA-A69E2BED7824}" type="presParOf" srcId="{D05F0E9B-CE85-4434-877A-E9C79F79A108}" destId="{DCD14182-2A6C-4803-B582-EA589B87BAFC}" srcOrd="1" destOrd="0" presId="urn:microsoft.com/office/officeart/2005/8/layout/pyramid1"/>
    <dgm:cxn modelId="{3AAA2ECB-9962-4A9C-B546-37508056A19C}" type="presParOf" srcId="{912506B6-DF71-48DE-82C9-7EBA12C2964F}" destId="{807EAC03-4CA2-4DCB-8366-162BA9B7230C}" srcOrd="1" destOrd="0" presId="urn:microsoft.com/office/officeart/2005/8/layout/pyramid1"/>
    <dgm:cxn modelId="{50848869-39A8-44F9-A99A-245E6A0328B7}" type="presParOf" srcId="{807EAC03-4CA2-4DCB-8366-162BA9B7230C}" destId="{82A06532-8EAC-4686-A897-B4C6A3494181}" srcOrd="0" destOrd="0" presId="urn:microsoft.com/office/officeart/2005/8/layout/pyramid1"/>
    <dgm:cxn modelId="{BDE9BD0C-A8A9-4E1C-826B-B8240A10BD54}" type="presParOf" srcId="{807EAC03-4CA2-4DCB-8366-162BA9B7230C}" destId="{30CAA41C-1097-4888-950E-443FBF25EF46}" srcOrd="1" destOrd="0" presId="urn:microsoft.com/office/officeart/2005/8/layout/pyramid1"/>
    <dgm:cxn modelId="{D2F545D7-7272-49F9-A805-B77FF585DFB7}" type="presParOf" srcId="{912506B6-DF71-48DE-82C9-7EBA12C2964F}" destId="{380EF264-C8DD-403C-A11D-C944BE1B4170}" srcOrd="2" destOrd="0" presId="urn:microsoft.com/office/officeart/2005/8/layout/pyramid1"/>
    <dgm:cxn modelId="{4AFBA10B-016D-4BDA-96E4-AA59F8314971}" type="presParOf" srcId="{380EF264-C8DD-403C-A11D-C944BE1B4170}" destId="{9F711C19-7C59-4172-ACB8-699BCF89670D}" srcOrd="0" destOrd="0" presId="urn:microsoft.com/office/officeart/2005/8/layout/pyramid1"/>
    <dgm:cxn modelId="{AE4CC0CC-1FCB-452D-B980-3CFBE24E71F1}" type="presParOf" srcId="{380EF264-C8DD-403C-A11D-C944BE1B4170}" destId="{395C944E-FEE2-4E9C-8AD2-16D000E4022A}" srcOrd="1" destOrd="0" presId="urn:microsoft.com/office/officeart/2005/8/layout/pyramid1"/>
    <dgm:cxn modelId="{90385680-F16F-4569-8B0C-AF228E0BD764}" type="presParOf" srcId="{912506B6-DF71-48DE-82C9-7EBA12C2964F}" destId="{0302772E-5A0B-4D11-89E4-0B484CC64CFA}" srcOrd="3" destOrd="0" presId="urn:microsoft.com/office/officeart/2005/8/layout/pyramid1"/>
    <dgm:cxn modelId="{E95A5F5C-9584-4EE4-A4E0-45F9B4092705}" type="presParOf" srcId="{0302772E-5A0B-4D11-89E4-0B484CC64CFA}" destId="{2115E704-3D9E-4DB3-9AFA-8B2626ED1D75}" srcOrd="0" destOrd="0" presId="urn:microsoft.com/office/officeart/2005/8/layout/pyramid1"/>
    <dgm:cxn modelId="{25994CA5-7D0F-4C37-9175-C2EE4C218EE4}" type="presParOf" srcId="{0302772E-5A0B-4D11-89E4-0B484CC64CFA}" destId="{878E291F-7580-49EA-BB62-EA2A3B3954A8}" srcOrd="1" destOrd="0" presId="urn:microsoft.com/office/officeart/2005/8/layout/pyramid1"/>
    <dgm:cxn modelId="{34EDCE1C-19A7-438C-8449-741F9A29D2BA}" type="presParOf" srcId="{912506B6-DF71-48DE-82C9-7EBA12C2964F}" destId="{FA964AE4-615B-4298-8C66-50FC1D5955C4}" srcOrd="4" destOrd="0" presId="urn:microsoft.com/office/officeart/2005/8/layout/pyramid1"/>
    <dgm:cxn modelId="{29F34BAA-0B01-46C1-B6DF-A3725E3FD8AD}" type="presParOf" srcId="{FA964AE4-615B-4298-8C66-50FC1D5955C4}" destId="{ABD73B19-F265-4FCA-933D-BCF80CB07C66}" srcOrd="0" destOrd="0" presId="urn:microsoft.com/office/officeart/2005/8/layout/pyramid1"/>
    <dgm:cxn modelId="{B3DE3D01-961E-4EDC-9EEE-CCF80B48C541}" type="presParOf" srcId="{FA964AE4-615B-4298-8C66-50FC1D5955C4}" destId="{3854A64D-3CFE-4B04-9904-F2D06C9C291F}" srcOrd="1" destOrd="0" presId="urn:microsoft.com/office/officeart/2005/8/layout/pyramid1"/>
    <dgm:cxn modelId="{E595D644-AAD8-4596-A359-C777FEBB29C0}" type="presParOf" srcId="{912506B6-DF71-48DE-82C9-7EBA12C2964F}" destId="{A1D3D0BD-F31D-46CC-B966-49B0204685E0}" srcOrd="5" destOrd="0" presId="urn:microsoft.com/office/officeart/2005/8/layout/pyramid1"/>
    <dgm:cxn modelId="{F906E1C5-091A-482B-B7D8-1AFAEA18A607}" type="presParOf" srcId="{A1D3D0BD-F31D-46CC-B966-49B0204685E0}" destId="{C457B50F-FB13-4DD2-B22D-30D0CFDC15B7}" srcOrd="0" destOrd="0" presId="urn:microsoft.com/office/officeart/2005/8/layout/pyramid1"/>
    <dgm:cxn modelId="{E8FF7C2D-B0D7-40DF-84E8-640074102143}" type="presParOf" srcId="{A1D3D0BD-F31D-46CC-B966-49B0204685E0}" destId="{3EB3FD5D-CDDF-426B-BEC5-7090011E50DA}" srcOrd="1" destOrd="0" presId="urn:microsoft.com/office/officeart/2005/8/layout/pyramid1"/>
  </dgm:cxnLst>
  <dgm:bg/>
  <dgm:whole/>
</dgm:dataModel>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C3C00C1-FA49-4893-BC42-2C2A8E87CD28}" type="datetimeFigureOut">
              <a:rPr lang="en-US" smtClean="0"/>
              <a:pPr/>
              <a:t>8/24/2019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BB90DE1-C40D-4DD0-87F6-5D24B2461CF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C3C00C1-FA49-4893-BC42-2C2A8E87CD28}" type="datetimeFigureOut">
              <a:rPr lang="en-US" smtClean="0"/>
              <a:pPr/>
              <a:t>8/24/2019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C3C00C1-FA49-4893-BC42-2C2A8E87CD28}" type="datetimeFigureOut">
              <a:rPr lang="en-US" smtClean="0"/>
              <a:pPr/>
              <a:t>8/24/2019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3C00C1-FA49-4893-BC42-2C2A8E87CD28}" type="datetimeFigureOut">
              <a:rPr lang="en-US" smtClean="0"/>
              <a:pPr/>
              <a:t>8/24/2019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BB90DE1-C40D-4DD0-87F6-5D24B2461CFA}"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BB90DE1-C40D-4DD0-87F6-5D24B2461CFA}"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C3C00C1-FA49-4893-BC42-2C2A8E87CD28}" type="datetimeFigureOut">
              <a:rPr lang="en-US" smtClean="0"/>
              <a:pPr/>
              <a:t>8/24/2019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BB90DE1-C40D-4DD0-87F6-5D24B2461CFA}" type="slidenum">
              <a:rPr lang="en-US" smtClean="0"/>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B90DE1-C40D-4DD0-87F6-5D24B2461CF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B90DE1-C40D-4DD0-87F6-5D24B2461CF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BB90DE1-C40D-4DD0-87F6-5D24B2461CF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BB90DE1-C40D-4DD0-87F6-5D24B2461CF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BB90DE1-C40D-4DD0-87F6-5D24B2461CF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BB90DE1-C40D-4DD0-87F6-5D24B2461CFA}" type="slidenum">
              <a:rPr lang="en-US" smtClean="0"/>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C3C00C1-FA49-4893-BC42-2C2A8E87CD28}" type="datetimeFigureOut">
              <a:rPr lang="en-US" smtClean="0"/>
              <a:pPr/>
              <a:t>8/24/2019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BB90DE1-C40D-4DD0-87F6-5D24B2461CFA}"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BB90DE1-C40D-4DD0-87F6-5D24B2461C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90DE1-C40D-4DD0-87F6-5D24B2461CFA}"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C3C00C1-FA49-4893-BC42-2C2A8E87CD28}" type="datetimeFigureOut">
              <a:rPr lang="en-US" smtClean="0"/>
              <a:pPr/>
              <a:t>8/24/2019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B90DE1-C40D-4DD0-87F6-5D24B2461CFA}"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3C00C1-FA49-4893-BC42-2C2A8E87CD28}" type="datetimeFigureOut">
              <a:rPr lang="en-US" smtClean="0"/>
              <a:pPr/>
              <a:t>8/24/2019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C3C00C1-FA49-4893-BC42-2C2A8E87CD28}" type="datetimeFigureOut">
              <a:rPr lang="en-US" smtClean="0"/>
              <a:pPr/>
              <a:t>8/24/2019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3C00C1-FA49-4893-BC42-2C2A8E87CD28}" type="datetimeFigureOut">
              <a:rPr lang="en-US" smtClean="0"/>
              <a:pPr/>
              <a:t>8/24/2019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90DE1-C40D-4DD0-87F6-5D24B2461CFA}"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BB90DE1-C40D-4DD0-87F6-5D24B2461CFA}"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BC3C00C1-FA49-4893-BC42-2C2A8E87CD28}" type="datetimeFigureOut">
              <a:rPr lang="en-US" smtClean="0"/>
              <a:pPr/>
              <a:t>8/24/2019</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BB90DE1-C40D-4DD0-87F6-5D24B2461C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BC3C00C1-FA49-4893-BC42-2C2A8E87CD28}" type="datetimeFigureOut">
              <a:rPr lang="en-US" smtClean="0"/>
              <a:pPr/>
              <a:t>8/24/2019</a:t>
            </a:fld>
            <a:endParaRPr lang="en-US"/>
          </a:p>
        </p:txBody>
      </p:sp>
      <p:sp>
        <p:nvSpPr>
          <p:cNvPr id="9" name="Slide Number Placeholder 8"/>
          <p:cNvSpPr>
            <a:spLocks noGrp="1"/>
          </p:cNvSpPr>
          <p:nvPr>
            <p:ph type="sldNum" sz="quarter" idx="15"/>
          </p:nvPr>
        </p:nvSpPr>
        <p:spPr/>
        <p:txBody>
          <a:bodyPr rtlCol="0"/>
          <a:lstStyle/>
          <a:p>
            <a:fld id="{BBB90DE1-C40D-4DD0-87F6-5D24B2461CFA}"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BB90DE1-C40D-4DD0-87F6-5D24B2461CF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90DE1-C40D-4DD0-87F6-5D24B2461CFA}"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3C00C1-FA49-4893-BC42-2C2A8E87CD28}" type="datetimeFigureOut">
              <a:rPr lang="en-US" smtClean="0"/>
              <a:pPr/>
              <a:t>8/24/2019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BC3C00C1-FA49-4893-BC42-2C2A8E87CD28}" type="datetimeFigureOut">
              <a:rPr lang="en-US" smtClean="0"/>
              <a:pPr/>
              <a:t>8/24/2019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B90DE1-C40D-4DD0-87F6-5D24B2461CFA}"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BC3C00C1-FA49-4893-BC42-2C2A8E87CD28}" type="datetimeFigureOut">
              <a:rPr lang="en-US" smtClean="0"/>
              <a:pPr/>
              <a:t>8/24/2019</a:t>
            </a:fld>
            <a:endParaRPr lang="en-US"/>
          </a:p>
        </p:txBody>
      </p:sp>
      <p:sp>
        <p:nvSpPr>
          <p:cNvPr id="7" name="Slide Number Placeholder 6"/>
          <p:cNvSpPr>
            <a:spLocks noGrp="1"/>
          </p:cNvSpPr>
          <p:nvPr>
            <p:ph type="sldNum" sz="quarter" idx="11"/>
          </p:nvPr>
        </p:nvSpPr>
        <p:spPr/>
        <p:txBody>
          <a:bodyPr rtlCol="0"/>
          <a:lstStyle/>
          <a:p>
            <a:fld id="{BBB90DE1-C40D-4DD0-87F6-5D24B2461CFA}"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3C00C1-FA49-4893-BC42-2C2A8E87CD28}" type="datetimeFigureOut">
              <a:rPr lang="en-US" smtClean="0"/>
              <a:pPr/>
              <a:t>8/24/2019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BC3C00C1-FA49-4893-BC42-2C2A8E87CD28}" type="datetimeFigureOut">
              <a:rPr lang="en-US" smtClean="0"/>
              <a:pPr/>
              <a:t>8/24/2019</a:t>
            </a:fld>
            <a:endParaRPr lang="en-US"/>
          </a:p>
        </p:txBody>
      </p:sp>
      <p:sp>
        <p:nvSpPr>
          <p:cNvPr id="22" name="Slide Number Placeholder 21"/>
          <p:cNvSpPr>
            <a:spLocks noGrp="1"/>
          </p:cNvSpPr>
          <p:nvPr>
            <p:ph type="sldNum" sz="quarter" idx="15"/>
          </p:nvPr>
        </p:nvSpPr>
        <p:spPr/>
        <p:txBody>
          <a:bodyPr rtlCol="0"/>
          <a:lstStyle/>
          <a:p>
            <a:fld id="{BBB90DE1-C40D-4DD0-87F6-5D24B2461CFA}"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BC3C00C1-FA49-4893-BC42-2C2A8E87CD28}" type="datetimeFigureOut">
              <a:rPr lang="en-US" smtClean="0"/>
              <a:pPr/>
              <a:t>8/24/2019</a:t>
            </a:fld>
            <a:endParaRPr lang="en-US"/>
          </a:p>
        </p:txBody>
      </p:sp>
      <p:sp>
        <p:nvSpPr>
          <p:cNvPr id="18" name="Slide Number Placeholder 17"/>
          <p:cNvSpPr>
            <a:spLocks noGrp="1"/>
          </p:cNvSpPr>
          <p:nvPr>
            <p:ph type="sldNum" sz="quarter" idx="11"/>
          </p:nvPr>
        </p:nvSpPr>
        <p:spPr/>
        <p:txBody>
          <a:bodyPr rtlCol="0"/>
          <a:lstStyle/>
          <a:p>
            <a:fld id="{BBB90DE1-C40D-4DD0-87F6-5D24B2461CFA}"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C3C00C1-FA49-4893-BC42-2C2A8E87CD28}" type="datetimeFigureOut">
              <a:rPr lang="en-US" smtClean="0"/>
              <a:pPr/>
              <a:t>8/24/2019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BB90DE1-C40D-4DD0-87F6-5D24B2461CFA}"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BB90DE1-C40D-4DD0-87F6-5D24B2461CFA}"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BB90DE1-C40D-4DD0-87F6-5D24B2461CFA}"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3C00C1-FA49-4893-BC42-2C2A8E87CD28}" type="datetimeFigureOut">
              <a:rPr lang="en-US" smtClean="0"/>
              <a:pPr/>
              <a:t>8/24/2019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90DE1-C40D-4DD0-87F6-5D24B2461CFA}"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C3C00C1-FA49-4893-BC42-2C2A8E87CD28}" type="datetimeFigureOut">
              <a:rPr lang="en-US" smtClean="0"/>
              <a:pPr/>
              <a:t>8/24/2019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BB90DE1-C40D-4DD0-87F6-5D24B2461CFA}"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C3C00C1-FA49-4893-BC42-2C2A8E87CD28}" type="datetimeFigureOut">
              <a:rPr lang="en-US" smtClean="0"/>
              <a:pPr/>
              <a:t>8/24/2019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BB90DE1-C40D-4DD0-87F6-5D24B2461CFA}" type="slidenum">
              <a:rPr lang="en-US" smtClean="0"/>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C3C00C1-FA49-4893-BC42-2C2A8E87CD28}" type="datetimeFigureOut">
              <a:rPr lang="en-US" smtClean="0"/>
              <a:pPr/>
              <a:t>8/24/2019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BB90DE1-C40D-4DD0-87F6-5D24B2461CFA}" type="slidenum">
              <a:rPr lang="en-US" smtClean="0"/>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BB90DE1-C40D-4DD0-87F6-5D24B2461CFA}"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BB90DE1-C40D-4DD0-87F6-5D24B2461CFA}"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B90DE1-C40D-4DD0-87F6-5D24B2461C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BB90DE1-C40D-4DD0-87F6-5D24B2461CFA}"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3C00C1-FA49-4893-BC42-2C2A8E87CD28}" type="datetimeFigureOut">
              <a:rPr lang="en-US" smtClean="0"/>
              <a:pPr/>
              <a:t>8/24/2019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3C00C1-FA49-4893-BC42-2C2A8E87CD28}" type="datetimeFigureOut">
              <a:rPr lang="en-US" smtClean="0"/>
              <a:pPr/>
              <a:t>8/24/2019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B90DE1-C40D-4DD0-87F6-5D24B2461CF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3.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3C00C1-FA49-4893-BC42-2C2A8E87CD28}" type="datetimeFigureOut">
              <a:rPr lang="en-US" smtClean="0"/>
              <a:pPr/>
              <a:t>8/24/2019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B90DE1-C40D-4DD0-87F6-5D24B2461C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C3C00C1-FA49-4893-BC42-2C2A8E87CD28}" type="datetimeFigureOut">
              <a:rPr lang="en-US" smtClean="0"/>
              <a:pPr/>
              <a:t>8/24/2019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BB90DE1-C40D-4DD0-87F6-5D24B2461CFA}"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C3C00C1-FA49-4893-BC42-2C2A8E87CD28}" type="datetimeFigureOut">
              <a:rPr lang="en-US" smtClean="0"/>
              <a:pPr/>
              <a:t>8/24/2019</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BB90DE1-C40D-4DD0-87F6-5D24B2461C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C3C00C1-FA49-4893-BC42-2C2A8E87CD28}" type="datetimeFigureOut">
              <a:rPr lang="en-US" smtClean="0"/>
              <a:pPr/>
              <a:t>8/24/2019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BB90DE1-C40D-4DD0-87F6-5D24B2461C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C3C00C1-FA49-4893-BC42-2C2A8E87CD28}" type="datetimeFigureOut">
              <a:rPr lang="en-US" smtClean="0"/>
              <a:pPr/>
              <a:t>8/24/2019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BB90DE1-C40D-4DD0-87F6-5D24B2461C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C3C00C1-FA49-4893-BC42-2C2A8E87CD28}" type="datetimeFigureOut">
              <a:rPr lang="en-US" smtClean="0"/>
              <a:pPr/>
              <a:t>8/24/2019</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BB90DE1-C40D-4DD0-87F6-5D24B2461C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C3C00C1-FA49-4893-BC42-2C2A8E87CD28}" type="datetimeFigureOut">
              <a:rPr lang="en-US" smtClean="0"/>
              <a:pPr/>
              <a:t>8/24/2019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BB90DE1-C40D-4DD0-87F6-5D24B2461CFA}"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7.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normAutofit fontScale="90000"/>
          </a:bodyPr>
          <a:lstStyle/>
          <a:p>
            <a:pPr algn="r"/>
            <a:r>
              <a:rPr lang="en-US" dirty="0" smtClean="0"/>
              <a:t>CENTRAL PLACE THEORY</a:t>
            </a:r>
            <a:br>
              <a:rPr lang="en-US" dirty="0" smtClean="0"/>
            </a:br>
            <a:r>
              <a:rPr lang="en-US" dirty="0" smtClean="0"/>
              <a:t>-Walter Christaller,1933</a:t>
            </a:r>
            <a:endParaRPr lang="en-US" dirty="0"/>
          </a:p>
        </p:txBody>
      </p:sp>
      <p:sp>
        <p:nvSpPr>
          <p:cNvPr id="3" name="Subtitle 2"/>
          <p:cNvSpPr>
            <a:spLocks noGrp="1"/>
          </p:cNvSpPr>
          <p:nvPr>
            <p:ph type="subTitle" idx="1"/>
          </p:nvPr>
        </p:nvSpPr>
        <p:spPr>
          <a:xfrm>
            <a:off x="609600" y="4419600"/>
            <a:ext cx="7854696" cy="1752600"/>
          </a:xfrm>
        </p:spPr>
        <p:txBody>
          <a:bodyPr>
            <a:normAutofit fontScale="85000" lnSpcReduction="20000"/>
          </a:bodyPr>
          <a:lstStyle/>
          <a:p>
            <a:r>
              <a:rPr lang="en-US" dirty="0" smtClean="0"/>
              <a:t>By</a:t>
            </a:r>
            <a:endParaRPr lang="en-US" dirty="0" smtClean="0"/>
          </a:p>
          <a:p>
            <a:r>
              <a:rPr lang="en-US" dirty="0" smtClean="0"/>
              <a:t>Dr. Chandana Singha</a:t>
            </a:r>
          </a:p>
          <a:p>
            <a:r>
              <a:rPr lang="en-US" dirty="0" smtClean="0"/>
              <a:t>Head</a:t>
            </a:r>
          </a:p>
          <a:p>
            <a:r>
              <a:rPr lang="en-US" dirty="0" smtClean="0"/>
              <a:t>Department of Geography</a:t>
            </a:r>
          </a:p>
          <a:p>
            <a:r>
              <a:rPr lang="en-US" dirty="0" smtClean="0"/>
              <a:t>B.B. College, </a:t>
            </a:r>
            <a:r>
              <a:rPr lang="en-US" dirty="0" err="1" smtClean="0"/>
              <a:t>Asansol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sz="2400" b="1" dirty="0" smtClean="0">
                <a:latin typeface="Times New Roman" pitchFamily="18" charset="0"/>
                <a:cs typeface="Times New Roman" pitchFamily="18" charset="0"/>
              </a:rPr>
              <a:t>TRANSPORT PRINCIPLE</a:t>
            </a:r>
            <a:endParaRPr lang="en-US" sz="2400" dirty="0"/>
          </a:p>
        </p:txBody>
      </p:sp>
      <p:sp>
        <p:nvSpPr>
          <p:cNvPr id="3" name="Content Placeholder 2"/>
          <p:cNvSpPr>
            <a:spLocks noGrp="1"/>
          </p:cNvSpPr>
          <p:nvPr>
            <p:ph sz="quarter" idx="1"/>
          </p:nvPr>
        </p:nvSpPr>
        <p:spPr>
          <a:xfrm>
            <a:off x="457200" y="808037"/>
            <a:ext cx="8229600" cy="4525963"/>
          </a:xfrm>
        </p:spPr>
        <p:txBody>
          <a:bodyPr>
            <a:normAutofit/>
          </a:bodyPr>
          <a:lstStyle/>
          <a:p>
            <a:pPr algn="just">
              <a:buNone/>
            </a:pPr>
            <a:r>
              <a:rPr lang="en-US" sz="1800" b="1" dirty="0" smtClean="0">
                <a:latin typeface="Times New Roman" pitchFamily="18" charset="0"/>
                <a:cs typeface="Times New Roman" pitchFamily="18" charset="0"/>
              </a:rPr>
              <a:t>Transport Principle (K=4):</a:t>
            </a:r>
            <a:r>
              <a:rPr lang="en-US" sz="1800" dirty="0" smtClean="0">
                <a:latin typeface="Times New Roman" pitchFamily="18" charset="0"/>
                <a:cs typeface="Times New Roman" pitchFamily="18" charset="0"/>
              </a:rPr>
              <a:t> This provides for most efficient transport network. High order place half of the market area of 6 neighboring lower order places located on the edge of the hexagon formed by high order settlement. There are maximum central places possible. These are located on the main transport routes connecting the higher order center. The transportation principle involves the minimization of the length of roads connecting central places at all hierarchy levels. In this system of nesting, the lower order centers are all located along the roads linking the higher order centers. This alignment of places along a road leads to minimization of road length. However, for each higher order center, there are now four centers of immediate lower order, as opposed to three centers under the marketing principle.</a:t>
            </a:r>
          </a:p>
          <a:p>
            <a:pPr>
              <a:buNone/>
            </a:pP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endParaRPr lang="en-US" sz="1800" dirty="0">
              <a:latin typeface="Times New Roman" pitchFamily="18" charset="0"/>
              <a:cs typeface="Times New Roman" pitchFamily="18" charset="0"/>
            </a:endParaRPr>
          </a:p>
        </p:txBody>
      </p:sp>
      <p:pic>
        <p:nvPicPr>
          <p:cNvPr id="22530" name="Picture 2" descr="K = 4 Transport/Traffic principle"/>
          <p:cNvPicPr>
            <a:picLocks noChangeAspect="1" noChangeArrowheads="1"/>
          </p:cNvPicPr>
          <p:nvPr/>
        </p:nvPicPr>
        <p:blipFill>
          <a:blip r:embed="rId2"/>
          <a:srcRect/>
          <a:stretch>
            <a:fillRect/>
          </a:stretch>
        </p:blipFill>
        <p:spPr bwMode="auto">
          <a:xfrm>
            <a:off x="3124200" y="3773043"/>
            <a:ext cx="2819400" cy="2903982"/>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n-US" sz="2400" b="1" dirty="0" smtClean="0">
                <a:latin typeface="Times New Roman" pitchFamily="18" charset="0"/>
                <a:cs typeface="Times New Roman" pitchFamily="18" charset="0"/>
              </a:rPr>
              <a:t>ADMINISTRATIVE PRINCIPLE</a:t>
            </a:r>
            <a:endParaRPr lang="en-US" sz="2400" dirty="0"/>
          </a:p>
        </p:txBody>
      </p:sp>
      <p:sp>
        <p:nvSpPr>
          <p:cNvPr id="3" name="Content Placeholder 2"/>
          <p:cNvSpPr>
            <a:spLocks noGrp="1"/>
          </p:cNvSpPr>
          <p:nvPr>
            <p:ph sz="quarter" idx="1"/>
          </p:nvPr>
        </p:nvSpPr>
        <p:spPr>
          <a:xfrm>
            <a:off x="457200" y="838200"/>
            <a:ext cx="8229600" cy="4525963"/>
          </a:xfrm>
        </p:spPr>
        <p:txBody>
          <a:bodyPr>
            <a:normAutofit/>
          </a:bodyPr>
          <a:lstStyle/>
          <a:p>
            <a:pPr algn="just">
              <a:buNone/>
            </a:pPr>
            <a:r>
              <a:rPr lang="en-US" sz="1800" b="1" dirty="0" smtClean="0">
                <a:latin typeface="Times New Roman" pitchFamily="18" charset="0"/>
                <a:cs typeface="Times New Roman" pitchFamily="18" charset="0"/>
              </a:rPr>
              <a:t>Administrative Principle (K=7)</a:t>
            </a:r>
            <a:r>
              <a:rPr lang="en-US" sz="1800" dirty="0" smtClean="0">
                <a:latin typeface="Times New Roman" pitchFamily="18" charset="0"/>
                <a:cs typeface="Times New Roman" pitchFamily="18" charset="0"/>
              </a:rPr>
              <a:t>: According to </a:t>
            </a:r>
            <a:r>
              <a:rPr lang="en-US" sz="1800" i="1" dirty="0" smtClean="0">
                <a:latin typeface="Times New Roman" pitchFamily="18" charset="0"/>
                <a:cs typeface="Times New Roman" pitchFamily="18" charset="0"/>
              </a:rPr>
              <a:t>K</a:t>
            </a:r>
            <a:r>
              <a:rPr lang="en-US" sz="1800" dirty="0" smtClean="0">
                <a:latin typeface="Times New Roman" pitchFamily="18" charset="0"/>
                <a:cs typeface="Times New Roman" pitchFamily="18" charset="0"/>
              </a:rPr>
              <a:t> = 7 administrative principle (or political-social principle), settlements are nested according to sevens. The market areas of the smaller settlements are completely enclosed within the market area of the larger settlement. Since tributary areas cannot be split administratively, they must be allocated exclusively to a single higher-order place. Efficient administration is the control principle in this hierarchy.</a:t>
            </a:r>
            <a:endParaRPr lang="en-US" sz="1800" dirty="0">
              <a:latin typeface="Times New Roman" pitchFamily="18" charset="0"/>
              <a:cs typeface="Times New Roman" pitchFamily="18" charset="0"/>
            </a:endParaRPr>
          </a:p>
        </p:txBody>
      </p:sp>
      <p:pic>
        <p:nvPicPr>
          <p:cNvPr id="23554" name="Picture 2" descr="K = 7 Administrative principle"/>
          <p:cNvPicPr>
            <a:picLocks noChangeAspect="1" noChangeArrowheads="1"/>
          </p:cNvPicPr>
          <p:nvPr/>
        </p:nvPicPr>
        <p:blipFill>
          <a:blip r:embed="rId2"/>
          <a:srcRect/>
          <a:stretch>
            <a:fillRect/>
          </a:stretch>
        </p:blipFill>
        <p:spPr bwMode="auto">
          <a:xfrm>
            <a:off x="3124200" y="3568446"/>
            <a:ext cx="2590800" cy="2603754"/>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sz="2400" b="1" dirty="0" smtClean="0">
                <a:latin typeface="Times New Roman" pitchFamily="18" charset="0"/>
                <a:cs typeface="Times New Roman" pitchFamily="18" charset="0"/>
              </a:rPr>
              <a:t>EVALUATION</a:t>
            </a:r>
            <a:endParaRPr lang="en-US" sz="24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447800"/>
            <a:ext cx="8229600" cy="4800600"/>
          </a:xfrm>
        </p:spPr>
        <p:txBody>
          <a:bodyPr>
            <a:normAutofit fontScale="92500" lnSpcReduction="10000"/>
          </a:bodyPr>
          <a:lstStyle/>
          <a:p>
            <a:pPr>
              <a:buNone/>
            </a:pPr>
            <a:r>
              <a:rPr lang="en-US" sz="2000" dirty="0" smtClean="0">
                <a:latin typeface="Times New Roman" pitchFamily="18" charset="0"/>
                <a:cs typeface="Times New Roman" pitchFamily="18" charset="0"/>
              </a:rPr>
              <a:t>The pattern of cities predicted by central place theory may not </a:t>
            </a:r>
            <a:r>
              <a:rPr lang="en-US" sz="2000" dirty="0" smtClean="0">
                <a:latin typeface="Times New Roman" pitchFamily="18" charset="0"/>
                <a:cs typeface="Times New Roman" pitchFamily="18" charset="0"/>
              </a:rPr>
              <a:t>hold because </a:t>
            </a:r>
            <a:r>
              <a:rPr lang="en-US" sz="2000" dirty="0" smtClean="0">
                <a:latin typeface="Times New Roman" pitchFamily="18" charset="0"/>
                <a:cs typeface="Times New Roman" pitchFamily="18" charset="0"/>
              </a:rPr>
              <a:t>of </a:t>
            </a:r>
            <a:r>
              <a:rPr lang="en-US" sz="2000" dirty="0" smtClean="0">
                <a:latin typeface="Times New Roman" pitchFamily="18" charset="0"/>
                <a:cs typeface="Times New Roman" pitchFamily="18" charset="0"/>
              </a:rPr>
              <a:t>the failure </a:t>
            </a:r>
            <a:r>
              <a:rPr lang="en-US" sz="2000" dirty="0" smtClean="0">
                <a:latin typeface="Times New Roman" pitchFamily="18" charset="0"/>
                <a:cs typeface="Times New Roman" pitchFamily="18" charset="0"/>
              </a:rPr>
              <a:t>to meet initial assumptions.</a:t>
            </a:r>
            <a:br>
              <a:rPr lang="en-US" sz="2000" dirty="0" smtClean="0">
                <a:latin typeface="Times New Roman" pitchFamily="18" charset="0"/>
                <a:cs typeface="Times New Roman" pitchFamily="18" charset="0"/>
              </a:rPr>
            </a:br>
            <a:endParaRPr lang="en-US" sz="2000" dirty="0" smtClean="0">
              <a:latin typeface="Times New Roman" pitchFamily="18" charset="0"/>
              <a:cs typeface="Times New Roman" pitchFamily="18" charset="0"/>
            </a:endParaRPr>
          </a:p>
          <a:p>
            <a:pPr marL="514350" indent="-514350">
              <a:buAutoNum type="arabicPeriod"/>
            </a:pPr>
            <a:r>
              <a:rPr lang="en-US" sz="2000" dirty="0" smtClean="0">
                <a:latin typeface="Times New Roman" pitchFamily="18" charset="0"/>
                <a:cs typeface="Times New Roman" pitchFamily="18" charset="0"/>
              </a:rPr>
              <a:t>Production </a:t>
            </a:r>
            <a:r>
              <a:rPr lang="en-US" sz="2000" dirty="0" smtClean="0">
                <a:latin typeface="Times New Roman" pitchFamily="18" charset="0"/>
                <a:cs typeface="Times New Roman" pitchFamily="18" charset="0"/>
              </a:rPr>
              <a:t>costs may vary not only because of economies of scale but also </a:t>
            </a:r>
            <a:r>
              <a:rPr lang="en-US" sz="2000" dirty="0" smtClean="0">
                <a:latin typeface="Times New Roman" pitchFamily="18" charset="0"/>
                <a:cs typeface="Times New Roman" pitchFamily="18" charset="0"/>
              </a:rPr>
              <a:t>by natural </a:t>
            </a:r>
            <a:r>
              <a:rPr lang="en-US" sz="2000" dirty="0" smtClean="0">
                <a:latin typeface="Times New Roman" pitchFamily="18" charset="0"/>
                <a:cs typeface="Times New Roman" pitchFamily="18" charset="0"/>
              </a:rPr>
              <a:t>resource endowments (i.e. not a </a:t>
            </a:r>
            <a:r>
              <a:rPr lang="en-US" sz="2000" dirty="0" smtClean="0">
                <a:latin typeface="Times New Roman" pitchFamily="18" charset="0"/>
                <a:cs typeface="Times New Roman" pitchFamily="18" charset="0"/>
              </a:rPr>
              <a:t>homogeneous plain).</a:t>
            </a:r>
          </a:p>
          <a:p>
            <a:pPr marL="514350" indent="-514350">
              <a:buAutoNum type="arabicPeriod"/>
            </a:pPr>
            <a:endParaRPr lang="en-US" sz="2000" dirty="0" smtClean="0">
              <a:latin typeface="Times New Roman" pitchFamily="18" charset="0"/>
              <a:cs typeface="Times New Roman" pitchFamily="18" charset="0"/>
            </a:endParaRPr>
          </a:p>
          <a:p>
            <a:pPr marL="514350" indent="-514350">
              <a:buAutoNum type="arabicPeriod"/>
            </a:pPr>
            <a:r>
              <a:rPr lang="en-US" sz="2000" dirty="0" smtClean="0">
                <a:latin typeface="Times New Roman" pitchFamily="18" charset="0"/>
                <a:cs typeface="Times New Roman" pitchFamily="18" charset="0"/>
              </a:rPr>
              <a:t>Transportation </a:t>
            </a:r>
            <a:r>
              <a:rPr lang="en-US" sz="2000" dirty="0" smtClean="0">
                <a:latin typeface="Times New Roman" pitchFamily="18" charset="0"/>
                <a:cs typeface="Times New Roman" pitchFamily="18" charset="0"/>
              </a:rPr>
              <a:t>costs are not equal in all </a:t>
            </a:r>
            <a:r>
              <a:rPr lang="en-US" sz="2000" dirty="0" smtClean="0">
                <a:latin typeface="Times New Roman" pitchFamily="18" charset="0"/>
                <a:cs typeface="Times New Roman" pitchFamily="18" charset="0"/>
              </a:rPr>
              <a:t>directions.</a:t>
            </a:r>
          </a:p>
          <a:p>
            <a:pPr marL="514350" indent="-514350">
              <a:buAutoNum type="arabicPeriod"/>
            </a:pPr>
            <a:endParaRPr lang="en-US" sz="2000" dirty="0" smtClean="0">
              <a:latin typeface="Times New Roman" pitchFamily="18" charset="0"/>
              <a:cs typeface="Times New Roman" pitchFamily="18" charset="0"/>
            </a:endParaRPr>
          </a:p>
          <a:p>
            <a:pPr marL="514350" indent="-514350">
              <a:buAutoNum type="arabicPeriod"/>
            </a:pPr>
            <a:r>
              <a:rPr lang="en-US" sz="2000" dirty="0" smtClean="0">
                <a:latin typeface="Times New Roman" pitchFamily="18" charset="0"/>
                <a:cs typeface="Times New Roman" pitchFamily="18" charset="0"/>
              </a:rPr>
              <a:t>Rural </a:t>
            </a:r>
            <a:r>
              <a:rPr lang="en-US" sz="2000" dirty="0" smtClean="0">
                <a:latin typeface="Times New Roman" pitchFamily="18" charset="0"/>
                <a:cs typeface="Times New Roman" pitchFamily="18" charset="0"/>
              </a:rPr>
              <a:t>markets (initially households) are not evenly </a:t>
            </a:r>
            <a:r>
              <a:rPr lang="en-US" sz="2000" dirty="0" smtClean="0">
                <a:latin typeface="Times New Roman" pitchFamily="18" charset="0"/>
                <a:cs typeface="Times New Roman" pitchFamily="18" charset="0"/>
              </a:rPr>
              <a:t>distributed.</a:t>
            </a:r>
          </a:p>
          <a:p>
            <a:pPr marL="514350" indent="-514350">
              <a:buAutoNum type="arabicPeriod"/>
            </a:pPr>
            <a:endParaRPr lang="en-US" sz="2000" dirty="0" smtClean="0">
              <a:latin typeface="Times New Roman" pitchFamily="18" charset="0"/>
              <a:cs typeface="Times New Roman" pitchFamily="18" charset="0"/>
            </a:endParaRPr>
          </a:p>
          <a:p>
            <a:pPr marL="514350" indent="-514350">
              <a:buAutoNum type="arabicPeriod"/>
            </a:pPr>
            <a:r>
              <a:rPr lang="en-US" sz="2000" dirty="0" smtClean="0">
                <a:latin typeface="Times New Roman" pitchFamily="18" charset="0"/>
                <a:cs typeface="Times New Roman" pitchFamily="18" charset="0"/>
              </a:rPr>
              <a:t>Non </a:t>
            </a:r>
            <a:r>
              <a:rPr lang="en-US" sz="2000" dirty="0" smtClean="0">
                <a:latin typeface="Times New Roman" pitchFamily="18" charset="0"/>
                <a:cs typeface="Times New Roman" pitchFamily="18" charset="0"/>
              </a:rPr>
              <a:t>economic factors (culture, politics, leadership) may </a:t>
            </a:r>
            <a:r>
              <a:rPr lang="en-US" sz="2000" dirty="0" smtClean="0">
                <a:latin typeface="Times New Roman" pitchFamily="18" charset="0"/>
                <a:cs typeface="Times New Roman" pitchFamily="18" charset="0"/>
              </a:rPr>
              <a:t>be important but not </a:t>
            </a:r>
            <a:r>
              <a:rPr lang="en-US" sz="2000" dirty="0" smtClean="0">
                <a:latin typeface="Times New Roman" pitchFamily="18" charset="0"/>
                <a:cs typeface="Times New Roman" pitchFamily="18" charset="0"/>
              </a:rPr>
              <a:t>evenly </a:t>
            </a:r>
            <a:r>
              <a:rPr lang="en-US" sz="2000" dirty="0" smtClean="0">
                <a:latin typeface="Times New Roman" pitchFamily="18" charset="0"/>
                <a:cs typeface="Times New Roman" pitchFamily="18" charset="0"/>
              </a:rPr>
              <a:t>distributed.</a:t>
            </a:r>
          </a:p>
          <a:p>
            <a:pPr marL="514350" indent="-514350">
              <a:buAutoNum type="arabicPeriod"/>
            </a:pPr>
            <a:endParaRPr lang="en-US" sz="2000" dirty="0" smtClean="0">
              <a:latin typeface="Times New Roman" pitchFamily="18" charset="0"/>
              <a:cs typeface="Times New Roman" pitchFamily="18" charset="0"/>
            </a:endParaRPr>
          </a:p>
          <a:p>
            <a:pPr marL="514350" indent="-514350">
              <a:buAutoNum type="arabicPeriod"/>
            </a:pPr>
            <a:r>
              <a:rPr lang="en-US" sz="2000" dirty="0" smtClean="0">
                <a:latin typeface="Times New Roman" pitchFamily="18" charset="0"/>
                <a:cs typeface="Times New Roman" pitchFamily="18" charset="0"/>
              </a:rPr>
              <a:t>Competitive </a:t>
            </a:r>
            <a:r>
              <a:rPr lang="en-US" sz="2000" dirty="0" smtClean="0">
                <a:latin typeface="Times New Roman" pitchFamily="18" charset="0"/>
                <a:cs typeface="Times New Roman" pitchFamily="18" charset="0"/>
              </a:rPr>
              <a:t>practices may lead to freight absorption and phantom </a:t>
            </a:r>
            <a:r>
              <a:rPr lang="en-US" sz="2000" dirty="0" smtClean="0">
                <a:latin typeface="Times New Roman" pitchFamily="18" charset="0"/>
                <a:cs typeface="Times New Roman" pitchFamily="18" charset="0"/>
              </a:rPr>
              <a:t>freight (other </a:t>
            </a:r>
            <a:r>
              <a:rPr lang="en-US" sz="2000" dirty="0" smtClean="0">
                <a:latin typeface="Times New Roman" pitchFamily="18" charset="0"/>
                <a:cs typeface="Times New Roman" pitchFamily="18" charset="0"/>
              </a:rPr>
              <a:t>forms of imperfect competition</a:t>
            </a:r>
            <a:r>
              <a:rPr lang="en-US"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endParaRPr lang="en-US" sz="2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algn="l"/>
            <a:r>
              <a:rPr lang="en-US" sz="2400" dirty="0" smtClean="0">
                <a:latin typeface="Times New Roman" pitchFamily="18" charset="0"/>
                <a:cs typeface="Times New Roman" pitchFamily="18" charset="0"/>
              </a:rPr>
              <a:t>INTRODUCTION</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874837"/>
            <a:ext cx="8229600" cy="4525963"/>
          </a:xfrm>
        </p:spPr>
        <p:txBody>
          <a:bodyPr>
            <a:normAutofit fontScale="77500" lnSpcReduction="20000"/>
          </a:bodyPr>
          <a:lstStyle/>
          <a:p>
            <a:pPr algn="just">
              <a:buFont typeface="Wingdings" pitchFamily="2" charset="2"/>
              <a:buChar char="q"/>
            </a:pPr>
            <a:r>
              <a:rPr lang="en-US" dirty="0">
                <a:latin typeface="Times New Roman" pitchFamily="18" charset="0"/>
                <a:cs typeface="Times New Roman" pitchFamily="18" charset="0"/>
              </a:rPr>
              <a:t>Central Place Theory (CPT) is an attempt to explain the spatial arrangement, size, </a:t>
            </a:r>
            <a:r>
              <a:rPr lang="en-US" dirty="0" smtClean="0">
                <a:latin typeface="Times New Roman" pitchFamily="18" charset="0"/>
                <a:cs typeface="Times New Roman" pitchFamily="18" charset="0"/>
              </a:rPr>
              <a:t>and number </a:t>
            </a:r>
            <a:r>
              <a:rPr lang="en-US" dirty="0">
                <a:latin typeface="Times New Roman" pitchFamily="18" charset="0"/>
                <a:cs typeface="Times New Roman" pitchFamily="18" charset="0"/>
              </a:rPr>
              <a:t>of settlements. </a:t>
            </a: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pPr algn="just">
              <a:buFont typeface="Wingdings" pitchFamily="2" charset="2"/>
              <a:buChar char="q"/>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theory was originally published in 1933 by a German</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geographer Walter Christaller who studied the settlement patterns in southern </a:t>
            </a:r>
            <a:r>
              <a:rPr lang="en-US" dirty="0" smtClean="0">
                <a:latin typeface="Times New Roman" pitchFamily="18" charset="0"/>
                <a:cs typeface="Times New Roman" pitchFamily="18" charset="0"/>
              </a:rPr>
              <a:t>Germany.</a:t>
            </a:r>
          </a:p>
          <a:p>
            <a:pPr algn="just">
              <a:buNone/>
            </a:pPr>
            <a:endParaRPr lang="en-US" dirty="0" smtClean="0">
              <a:latin typeface="Times New Roman" pitchFamily="18" charset="0"/>
              <a:cs typeface="Times New Roman" pitchFamily="18" charset="0"/>
            </a:endParaRPr>
          </a:p>
          <a:p>
            <a:pPr algn="just">
              <a:buFont typeface="Wingdings" pitchFamily="2" charset="2"/>
              <a:buChar char="q"/>
            </a:pPr>
            <a:r>
              <a:rPr lang="en-US" dirty="0" smtClean="0">
                <a:latin typeface="Times New Roman" pitchFamily="18" charset="0"/>
                <a:cs typeface="Times New Roman" pitchFamily="18" charset="0"/>
              </a:rPr>
              <a:t>In </a:t>
            </a:r>
            <a:r>
              <a:rPr lang="en-US" dirty="0">
                <a:latin typeface="Times New Roman" pitchFamily="18" charset="0"/>
                <a:cs typeface="Times New Roman" pitchFamily="18" charset="0"/>
              </a:rPr>
              <a:t>the flat landscape of southern Germany Christaller noticed that towns of a certain </a:t>
            </a:r>
            <a:r>
              <a:rPr lang="en-US" dirty="0" smtClean="0">
                <a:latin typeface="Times New Roman" pitchFamily="18" charset="0"/>
                <a:cs typeface="Times New Roman" pitchFamily="18" charset="0"/>
              </a:rPr>
              <a:t>size were roughly equidistant</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pPr algn="just">
              <a:buFont typeface="Wingdings" pitchFamily="2" charset="2"/>
              <a:buChar char="q"/>
            </a:pPr>
            <a:r>
              <a:rPr lang="en-US" dirty="0" smtClean="0">
                <a:latin typeface="Times New Roman" pitchFamily="18" charset="0"/>
                <a:cs typeface="Times New Roman" pitchFamily="18" charset="0"/>
              </a:rPr>
              <a:t>By </a:t>
            </a:r>
            <a:r>
              <a:rPr lang="en-US" dirty="0">
                <a:latin typeface="Times New Roman" pitchFamily="18" charset="0"/>
                <a:cs typeface="Times New Roman" pitchFamily="18" charset="0"/>
              </a:rPr>
              <a:t>examining and defining the functions of the settlement</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structure and the size of the hinterland he found it possible to model the pattern </a:t>
            </a:r>
            <a:r>
              <a:rPr lang="en-US" dirty="0" smtClean="0">
                <a:latin typeface="Times New Roman" pitchFamily="18" charset="0"/>
                <a:cs typeface="Times New Roman" pitchFamily="18" charset="0"/>
              </a:rPr>
              <a:t>of settlement </a:t>
            </a:r>
            <a:r>
              <a:rPr lang="en-US" dirty="0">
                <a:latin typeface="Times New Roman" pitchFamily="18" charset="0"/>
                <a:cs typeface="Times New Roman" pitchFamily="18" charset="0"/>
              </a:rPr>
              <a:t>locations using geometric shapes.</a:t>
            </a:r>
            <a:r>
              <a:rPr lang="en-US" dirty="0" smtClean="0">
                <a:latin typeface="Times New Roman" pitchFamily="18" charset="0"/>
                <a:cs typeface="Times New Roman" pitchFamily="18" charset="0"/>
              </a:rPr>
              <a:t>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763000" cy="5715000"/>
          </a:xfrm>
        </p:spPr>
        <p:txBody>
          <a:bodyPr>
            <a:noAutofit/>
          </a:bodyPr>
          <a:lstStyle/>
          <a:p>
            <a:pPr>
              <a:lnSpc>
                <a:spcPct val="150000"/>
              </a:lnSpc>
            </a:pPr>
            <a:r>
              <a:rPr lang="en-US" sz="2400" dirty="0" smtClean="0">
                <a:latin typeface="Times New Roman" pitchFamily="18" charset="0"/>
                <a:cs typeface="Times New Roman" pitchFamily="18" charset="0"/>
              </a:rPr>
              <a:t>Central place: </a:t>
            </a:r>
            <a:r>
              <a:rPr lang="en-US" sz="2400" dirty="0">
                <a:latin typeface="Times New Roman" pitchFamily="18" charset="0"/>
                <a:cs typeface="Times New Roman" pitchFamily="18" charset="0"/>
              </a:rPr>
              <a:t>A Central Place is a settlement which provides one or more services for </a:t>
            </a:r>
            <a:r>
              <a:rPr lang="en-US" sz="2400" dirty="0" smtClean="0">
                <a:latin typeface="Times New Roman" pitchFamily="18" charset="0"/>
                <a:cs typeface="Times New Roman" pitchFamily="18" charset="0"/>
              </a:rPr>
              <a:t>the population </a:t>
            </a:r>
            <a:r>
              <a:rPr lang="en-US" sz="2400" dirty="0">
                <a:latin typeface="Times New Roman" pitchFamily="18" charset="0"/>
                <a:cs typeface="Times New Roman" pitchFamily="18" charset="0"/>
              </a:rPr>
              <a:t>living around it.</a:t>
            </a:r>
            <a:r>
              <a:rPr lang="en-US" sz="2400" dirty="0" smtClean="0">
                <a:latin typeface="Times New Roman" pitchFamily="18" charset="0"/>
                <a:cs typeface="Times New Roman" pitchFamily="18" charset="0"/>
              </a:rPr>
              <a:t> </a:t>
            </a:r>
          </a:p>
          <a:p>
            <a:pPr>
              <a:lnSpc>
                <a:spcPct val="150000"/>
              </a:lnSpc>
            </a:pPr>
            <a:r>
              <a:rPr lang="en-US" sz="2400" dirty="0" smtClean="0">
                <a:latin typeface="Times New Roman" pitchFamily="18" charset="0"/>
                <a:cs typeface="Times New Roman" pitchFamily="18" charset="0"/>
              </a:rPr>
              <a:t>Zone of influence: The </a:t>
            </a:r>
            <a:r>
              <a:rPr lang="en-US" sz="2400" dirty="0">
                <a:latin typeface="Times New Roman" pitchFamily="18" charset="0"/>
                <a:cs typeface="Times New Roman" pitchFamily="18" charset="0"/>
              </a:rPr>
              <a:t>sphere of influence is the area under influence of the Central Place.</a:t>
            </a:r>
            <a:r>
              <a:rPr lang="en-US" sz="2400" dirty="0" smtClean="0">
                <a:latin typeface="Times New Roman" pitchFamily="18" charset="0"/>
                <a:cs typeface="Times New Roman" pitchFamily="18" charset="0"/>
              </a:rPr>
              <a:t> </a:t>
            </a:r>
          </a:p>
          <a:p>
            <a:pPr>
              <a:lnSpc>
                <a:spcPct val="150000"/>
              </a:lnSpc>
              <a:defRPr/>
            </a:pPr>
            <a:r>
              <a:rPr lang="en-US" sz="2400" dirty="0">
                <a:latin typeface="Times New Roman" pitchFamily="18" charset="0"/>
                <a:cs typeface="Times New Roman" pitchFamily="18" charset="0"/>
              </a:rPr>
              <a:t>Economic </a:t>
            </a:r>
            <a:r>
              <a:rPr lang="en-US" sz="2400" dirty="0" smtClean="0">
                <a:latin typeface="Times New Roman" pitchFamily="18" charset="0"/>
                <a:cs typeface="Times New Roman" pitchFamily="18" charset="0"/>
              </a:rPr>
              <a:t>reach:  This </a:t>
            </a:r>
            <a:r>
              <a:rPr lang="en-US" sz="2400" dirty="0">
                <a:latin typeface="Times New Roman" pitchFamily="18" charset="0"/>
                <a:cs typeface="Times New Roman" pitchFamily="18" charset="0"/>
              </a:rPr>
              <a:t>is a measure of centrality</a:t>
            </a:r>
          </a:p>
          <a:p>
            <a:pPr>
              <a:lnSpc>
                <a:spcPct val="150000"/>
              </a:lnSpc>
              <a:defRPr/>
            </a:pPr>
            <a:r>
              <a:rPr lang="en-US" sz="2400" dirty="0" smtClean="0">
                <a:latin typeface="Times New Roman" pitchFamily="18" charset="0"/>
                <a:cs typeface="Times New Roman" pitchFamily="18" charset="0"/>
              </a:rPr>
              <a:t>Centrality: It </a:t>
            </a:r>
            <a:r>
              <a:rPr lang="en-US" sz="2400" dirty="0">
                <a:latin typeface="Times New Roman" pitchFamily="18" charset="0"/>
                <a:cs typeface="Times New Roman" pitchFamily="18" charset="0"/>
              </a:rPr>
              <a:t>is crucial to the development of urban places and their service </a:t>
            </a:r>
            <a:r>
              <a:rPr lang="en-US" sz="2400" dirty="0" smtClean="0">
                <a:latin typeface="Times New Roman" pitchFamily="18" charset="0"/>
                <a:cs typeface="Times New Roman" pitchFamily="18" charset="0"/>
              </a:rPr>
              <a:t>areas.</a:t>
            </a:r>
            <a:endParaRPr lang="en-US" sz="2400" dirty="0">
              <a:latin typeface="Times New Roman" pitchFamily="18" charset="0"/>
              <a:cs typeface="Times New Roman" pitchFamily="18" charset="0"/>
            </a:endParaRPr>
          </a:p>
          <a:p>
            <a:pPr>
              <a:lnSpc>
                <a:spcPct val="150000"/>
              </a:lnSpc>
              <a:defRPr/>
            </a:pPr>
            <a:r>
              <a:rPr lang="en-US" sz="2400" dirty="0" smtClean="0">
                <a:latin typeface="Times New Roman" pitchFamily="18" charset="0"/>
                <a:cs typeface="Times New Roman" pitchFamily="18" charset="0"/>
              </a:rPr>
              <a:t>Hinterland: It </a:t>
            </a:r>
            <a:r>
              <a:rPr lang="en-US" sz="2400" dirty="0">
                <a:latin typeface="Times New Roman" pitchFamily="18" charset="0"/>
                <a:cs typeface="Times New Roman" pitchFamily="18" charset="0"/>
              </a:rPr>
              <a:t>refers to the area surrounding a service from which consumers are </a:t>
            </a:r>
            <a:r>
              <a:rPr lang="en-US" sz="2400" dirty="0" smtClean="0">
                <a:latin typeface="Times New Roman" pitchFamily="18" charset="0"/>
                <a:cs typeface="Times New Roman" pitchFamily="18" charset="0"/>
              </a:rPr>
              <a:t>drawn.</a:t>
            </a:r>
            <a:endParaRPr lang="en-US" sz="2400" dirty="0">
              <a:latin typeface="Times New Roman" pitchFamily="18" charset="0"/>
              <a:cs typeface="Times New Roman" pitchFamily="18" charset="0"/>
            </a:endParaRPr>
          </a:p>
          <a:p>
            <a:pPr>
              <a:lnSpc>
                <a:spcPct val="150000"/>
              </a:lnSpc>
            </a:pPr>
            <a:r>
              <a:rPr lang="en-US" sz="2400" dirty="0" smtClean="0">
                <a:latin typeface="Times New Roman" pitchFamily="18" charset="0"/>
                <a:cs typeface="Times New Roman" pitchFamily="18" charset="0"/>
              </a:rPr>
              <a:t>Central function: Services that are performed purely for the surrounding areas are termed central functions.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2" name="Title 1"/>
          <p:cNvSpPr>
            <a:spLocks noGrp="1"/>
          </p:cNvSpPr>
          <p:nvPr>
            <p:ph type="title"/>
          </p:nvPr>
        </p:nvSpPr>
        <p:spPr>
          <a:xfrm>
            <a:off x="457200" y="-228600"/>
            <a:ext cx="8229600" cy="1143000"/>
          </a:xfrm>
        </p:spPr>
        <p:txBody>
          <a:bodyPr>
            <a:normAutofit/>
          </a:bodyPr>
          <a:lstStyle/>
          <a:p>
            <a:pPr algn="l"/>
            <a:r>
              <a:rPr lang="en-US" sz="2400" dirty="0" smtClean="0">
                <a:latin typeface="Times New Roman" pitchFamily="18" charset="0"/>
                <a:cs typeface="Times New Roman" pitchFamily="18" charset="0"/>
              </a:rPr>
              <a:t>EXPLANATION OF SOME TERMS</a:t>
            </a:r>
            <a:endParaRPr lang="en-US"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algn="l"/>
            <a:r>
              <a:rPr lang="en-US" sz="2400" b="1" dirty="0" smtClean="0">
                <a:latin typeface="Times New Roman" pitchFamily="18" charset="0"/>
                <a:cs typeface="Times New Roman" pitchFamily="18" charset="0"/>
              </a:rPr>
              <a:t>DETERMINANTS OF CENTRAL PLACE</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762000"/>
            <a:ext cx="8229600" cy="4525963"/>
          </a:xfrm>
        </p:spPr>
        <p:txBody>
          <a:bodyPr>
            <a:normAutofit/>
          </a:bodyPr>
          <a:lstStyle/>
          <a:p>
            <a:pPr marL="514350" indent="-514350" algn="just">
              <a:buAutoNum type="romanUcPeriod"/>
            </a:pPr>
            <a:r>
              <a:rPr lang="en-US" sz="2000" dirty="0" smtClean="0">
                <a:latin typeface="Times New Roman" pitchFamily="18" charset="0"/>
                <a:cs typeface="Times New Roman" pitchFamily="18" charset="0"/>
              </a:rPr>
              <a:t>Threshold Population_ Each Function needs a minimum number of customer to survive. The minimum population that can ensure this number is called its threshold population. Therefore the threshold population of a lower order function will be less than that for a higher order one.</a:t>
            </a:r>
          </a:p>
          <a:p>
            <a:pPr marL="514350" indent="-514350" algn="just">
              <a:buAutoNum type="romanUcPeriod"/>
            </a:pPr>
            <a:endParaRPr lang="en-US" sz="2000" dirty="0">
              <a:latin typeface="Times New Roman" pitchFamily="18" charset="0"/>
              <a:cs typeface="Times New Roman" pitchFamily="18" charset="0"/>
            </a:endParaRPr>
          </a:p>
          <a:p>
            <a:pPr marL="514350" indent="-514350" algn="just">
              <a:buAutoNum type="romanUcPeriod"/>
            </a:pPr>
            <a:r>
              <a:rPr lang="en-US" sz="2000" dirty="0" smtClean="0">
                <a:latin typeface="Times New Roman" pitchFamily="18" charset="0"/>
                <a:cs typeface="Times New Roman" pitchFamily="18" charset="0"/>
              </a:rPr>
              <a:t>Range of Function_ </a:t>
            </a:r>
            <a:r>
              <a:rPr lang="en-US" sz="2000" dirty="0" smtClean="0">
                <a:latin typeface="Times New Roman" pitchFamily="18" charset="0"/>
                <a:cs typeface="Times New Roman" pitchFamily="18" charset="0"/>
              </a:rPr>
              <a:t>the average maximum distance people will travel to purchase goods and services </a:t>
            </a:r>
            <a:r>
              <a:rPr lang="en-US" sz="2000" dirty="0" smtClean="0"/>
              <a:t/>
            </a:r>
            <a:br>
              <a:rPr lang="en-US" sz="2000" dirty="0" smtClean="0"/>
            </a:br>
            <a:endParaRPr lang="en-US" sz="2000" dirty="0">
              <a:latin typeface="Times New Roman" pitchFamily="18" charset="0"/>
              <a:cs typeface="Times New Roman" pitchFamily="18" charset="0"/>
            </a:endParaRPr>
          </a:p>
        </p:txBody>
      </p:sp>
      <p:pic>
        <p:nvPicPr>
          <p:cNvPr id="4" name="Picture 5" descr="circle3"/>
          <p:cNvPicPr>
            <a:picLocks noChangeAspect="1" noChangeArrowheads="1"/>
          </p:cNvPicPr>
          <p:nvPr/>
        </p:nvPicPr>
        <p:blipFill>
          <a:blip r:embed="rId2"/>
          <a:srcRect/>
          <a:stretch>
            <a:fillRect/>
          </a:stretch>
        </p:blipFill>
        <p:spPr bwMode="auto">
          <a:xfrm>
            <a:off x="1828801" y="3572012"/>
            <a:ext cx="2286000" cy="2447788"/>
          </a:xfrm>
          <a:prstGeom prst="rect">
            <a:avLst/>
          </a:prstGeom>
          <a:noFill/>
          <a:ln w="9525">
            <a:noFill/>
            <a:miter lim="800000"/>
            <a:headEnd/>
            <a:tailEnd/>
          </a:ln>
        </p:spPr>
      </p:pic>
      <p:sp>
        <p:nvSpPr>
          <p:cNvPr id="5" name="Rectangle 4"/>
          <p:cNvSpPr/>
          <p:nvPr/>
        </p:nvSpPr>
        <p:spPr>
          <a:xfrm>
            <a:off x="4800600" y="3886200"/>
            <a:ext cx="3124200" cy="2031325"/>
          </a:xfrm>
          <a:prstGeom prst="rect">
            <a:avLst/>
          </a:prstGeom>
        </p:spPr>
        <p:txBody>
          <a:bodyPr wrap="square">
            <a:spAutoFit/>
          </a:bodyPr>
          <a:lstStyle/>
          <a:p>
            <a:pPr algn="just"/>
            <a:r>
              <a:rPr lang="en-US" dirty="0" smtClean="0">
                <a:latin typeface="Times New Roman" pitchFamily="18" charset="0"/>
                <a:cs typeface="Times New Roman" pitchFamily="18" charset="0"/>
              </a:rPr>
              <a:t>From these two concepts the lower and upper limits of goods or services can be found. With the upper and the lower limits, it is possible to see how the central places are arranged in an imaginary </a:t>
            </a:r>
            <a:r>
              <a:rPr lang="en-US" dirty="0" smtClean="0">
                <a:latin typeface="Times New Roman" pitchFamily="18" charset="0"/>
                <a:cs typeface="Times New Roman" pitchFamily="18" charset="0"/>
              </a:rPr>
              <a:t>area.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algn="l"/>
            <a:r>
              <a:rPr lang="en-US" sz="2400" b="1" dirty="0" smtClean="0">
                <a:latin typeface="Times New Roman" pitchFamily="18" charset="0"/>
                <a:cs typeface="Times New Roman" pitchFamily="18" charset="0"/>
              </a:rPr>
              <a:t>ASSUMPTIONS</a:t>
            </a:r>
            <a:endParaRPr lang="en-US" sz="24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838200"/>
            <a:ext cx="8229600" cy="5562600"/>
          </a:xfrm>
        </p:spPr>
        <p:txBody>
          <a:bodyPr>
            <a:noAutofit/>
          </a:bodyPr>
          <a:lstStyle/>
          <a:p>
            <a:pPr algn="just"/>
            <a:r>
              <a:rPr lang="en-US" sz="2000" b="1" dirty="0" smtClean="0">
                <a:latin typeface="Times New Roman" pitchFamily="18" charset="0"/>
                <a:cs typeface="Times New Roman" pitchFamily="18" charset="0"/>
              </a:rPr>
              <a:t>An even  (flat) terrain</a:t>
            </a:r>
            <a:r>
              <a:rPr lang="en-US" sz="2000" dirty="0" smtClean="0">
                <a:latin typeface="Times New Roman" pitchFamily="18" charset="0"/>
                <a:cs typeface="Times New Roman" pitchFamily="18" charset="0"/>
              </a:rPr>
              <a:t> – A hilly and uneven terrain poses difficulty in development thus a flat area which promotes the growth of the town</a:t>
            </a:r>
          </a:p>
          <a:p>
            <a:pPr algn="just"/>
            <a:r>
              <a:rPr lang="en-US" sz="2000" b="1" dirty="0" smtClean="0">
                <a:latin typeface="Times New Roman" pitchFamily="18" charset="0"/>
                <a:cs typeface="Times New Roman" pitchFamily="18" charset="0"/>
              </a:rPr>
              <a:t>Evenly distributed population</a:t>
            </a:r>
            <a:r>
              <a:rPr lang="en-US" sz="2000" dirty="0" smtClean="0">
                <a:latin typeface="Times New Roman" pitchFamily="18" charset="0"/>
                <a:cs typeface="Times New Roman" pitchFamily="18" charset="0"/>
              </a:rPr>
              <a:t> – residents are not concentrated at one particular place and no preference exists for a particular town</a:t>
            </a:r>
          </a:p>
          <a:p>
            <a:pPr algn="just"/>
            <a:r>
              <a:rPr lang="en-US" sz="2000" b="1" dirty="0" smtClean="0">
                <a:latin typeface="Times New Roman" pitchFamily="18" charset="0"/>
                <a:cs typeface="Times New Roman" pitchFamily="18" charset="0"/>
              </a:rPr>
              <a:t>Evenly distributed resources</a:t>
            </a:r>
            <a:r>
              <a:rPr lang="en-US" sz="2000" dirty="0" smtClean="0">
                <a:latin typeface="Times New Roman" pitchFamily="18" charset="0"/>
                <a:cs typeface="Times New Roman" pitchFamily="18" charset="0"/>
              </a:rPr>
              <a:t> – no place has an advantage of resources, all placed will compete under perfect market conditions</a:t>
            </a:r>
          </a:p>
          <a:p>
            <a:pPr algn="just"/>
            <a:r>
              <a:rPr lang="en-US" sz="2000" b="1" dirty="0" smtClean="0">
                <a:latin typeface="Times New Roman" pitchFamily="18" charset="0"/>
                <a:cs typeface="Times New Roman" pitchFamily="18" charset="0"/>
              </a:rPr>
              <a:t>Similar purchasing power</a:t>
            </a:r>
            <a:r>
              <a:rPr lang="en-US" sz="2000" dirty="0" smtClean="0">
                <a:latin typeface="Times New Roman" pitchFamily="18" charset="0"/>
                <a:cs typeface="Times New Roman" pitchFamily="18" charset="0"/>
              </a:rPr>
              <a:t> – along with the population and resources, wealth is also fairly distributed. Because of this people have similar purchasing power</a:t>
            </a:r>
          </a:p>
          <a:p>
            <a:pPr algn="just"/>
            <a:r>
              <a:rPr lang="en-US" sz="2000" b="1" dirty="0" smtClean="0">
                <a:latin typeface="Times New Roman" pitchFamily="18" charset="0"/>
                <a:cs typeface="Times New Roman" pitchFamily="18" charset="0"/>
              </a:rPr>
              <a:t>Preference for the nearest market</a:t>
            </a:r>
            <a:r>
              <a:rPr lang="en-US" sz="2000" dirty="0" smtClean="0">
                <a:latin typeface="Times New Roman" pitchFamily="18" charset="0"/>
                <a:cs typeface="Times New Roman" pitchFamily="18" charset="0"/>
              </a:rPr>
              <a:t> – people will buy products from the nearest market and avoid the long commute. This keeps price constant as per other assumptions</a:t>
            </a:r>
          </a:p>
          <a:p>
            <a:pPr algn="just"/>
            <a:r>
              <a:rPr lang="en-US" sz="2000" b="1" dirty="0" smtClean="0">
                <a:latin typeface="Times New Roman" pitchFamily="18" charset="0"/>
                <a:cs typeface="Times New Roman" pitchFamily="18" charset="0"/>
              </a:rPr>
              <a:t>Equal transportation cost</a:t>
            </a:r>
            <a:r>
              <a:rPr lang="en-US" sz="2000" dirty="0" smtClean="0">
                <a:latin typeface="Times New Roman" pitchFamily="18" charset="0"/>
                <a:cs typeface="Times New Roman" pitchFamily="18" charset="0"/>
              </a:rPr>
              <a:t> (proportional to distance) – the cost incurred in transporting of goods is equal for all and is proportional to the distance</a:t>
            </a:r>
          </a:p>
          <a:p>
            <a:pPr algn="just"/>
            <a:r>
              <a:rPr lang="en-US" sz="2000" b="1" dirty="0" smtClean="0">
                <a:latin typeface="Times New Roman" pitchFamily="18" charset="0"/>
                <a:cs typeface="Times New Roman" pitchFamily="18" charset="0"/>
              </a:rPr>
              <a:t>Perfect competition</a:t>
            </a:r>
            <a:r>
              <a:rPr lang="en-US" sz="2000" dirty="0" smtClean="0">
                <a:latin typeface="Times New Roman" pitchFamily="18" charset="0"/>
                <a:cs typeface="Times New Roman" pitchFamily="18" charset="0"/>
              </a:rPr>
              <a:t> – price is decided on basis of demand and supply. People will buy at the lowest price which market has to offer, no seller has an advantage over another seller.</a:t>
            </a:r>
          </a:p>
          <a:p>
            <a:pPr algn="just">
              <a:buNone/>
            </a:pPr>
            <a:endParaRPr lang="en-US"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638800" y="1600200"/>
            <a:ext cx="3200400" cy="3124199"/>
          </a:xfrm>
        </p:spPr>
        <p:txBody>
          <a:bodyPr>
            <a:normAutofit/>
          </a:bodyPr>
          <a:lstStyle/>
          <a:p>
            <a:pPr algn="just">
              <a:buNone/>
            </a:pPr>
            <a:r>
              <a:rPr lang="en-US" sz="1800" dirty="0" smtClean="0">
                <a:latin typeface="Times New Roman" pitchFamily="18" charset="0"/>
                <a:cs typeface="Times New Roman" pitchFamily="18" charset="0"/>
              </a:rPr>
              <a:t>Markets and Services tend to be nested hierarchies with smaller towns serving smaller markets. However, transportation and border effects can shift the distribution of towns away from theoretical uniformity.</a:t>
            </a:r>
            <a:endParaRPr lang="en-US" sz="1800" dirty="0">
              <a:latin typeface="Times New Roman" pitchFamily="18" charset="0"/>
              <a:cs typeface="Times New Roman" pitchFamily="18" charset="0"/>
            </a:endParaRPr>
          </a:p>
        </p:txBody>
      </p:sp>
      <p:sp>
        <p:nvSpPr>
          <p:cNvPr id="4" name="Rectangle 2"/>
          <p:cNvSpPr>
            <a:spLocks noGrp="1" noChangeArrowheads="1"/>
          </p:cNvSpPr>
          <p:nvPr>
            <p:ph type="title"/>
          </p:nvPr>
        </p:nvSpPr>
        <p:spPr>
          <a:xfrm>
            <a:off x="457200" y="-76200"/>
            <a:ext cx="8229600" cy="1143000"/>
          </a:xfrm>
        </p:spPr>
        <p:txBody>
          <a:bodyPr>
            <a:normAutofit/>
          </a:bodyPr>
          <a:lstStyle/>
          <a:p>
            <a:pPr eaLnBrk="1" hangingPunct="1">
              <a:defRPr/>
            </a:pPr>
            <a:r>
              <a:rPr lang="en-US" sz="2400" b="1" dirty="0" smtClean="0">
                <a:latin typeface="Times New Roman" pitchFamily="18" charset="0"/>
                <a:cs typeface="Times New Roman" pitchFamily="18" charset="0"/>
              </a:rPr>
              <a:t>HIERARCHY OF SETTLEMENTS</a:t>
            </a:r>
            <a:endParaRPr lang="en-US" sz="2400" b="1" dirty="0" smtClean="0">
              <a:latin typeface="Times New Roman" pitchFamily="18" charset="0"/>
              <a:cs typeface="Times New Roman" pitchFamily="18" charset="0"/>
            </a:endParaRPr>
          </a:p>
        </p:txBody>
      </p:sp>
      <p:graphicFrame>
        <p:nvGraphicFramePr>
          <p:cNvPr id="5" name="Diagram 4"/>
          <p:cNvGraphicFramePr/>
          <p:nvPr/>
        </p:nvGraphicFramePr>
        <p:xfrm>
          <a:off x="304800" y="1066800"/>
          <a:ext cx="60960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2400" b="1" dirty="0" smtClean="0">
                <a:latin typeface="Times New Roman" pitchFamily="18" charset="0"/>
                <a:cs typeface="Times New Roman" pitchFamily="18" charset="0"/>
              </a:rPr>
              <a:t>ARRANGEMENTS OF CENTRAL PLACES</a:t>
            </a:r>
            <a:endParaRPr lang="en-US" sz="2400" b="1" dirty="0">
              <a:latin typeface="Times New Roman" pitchFamily="18" charset="0"/>
              <a:cs typeface="Times New Roman" pitchFamily="18" charset="0"/>
            </a:endParaRPr>
          </a:p>
        </p:txBody>
      </p:sp>
      <p:pic>
        <p:nvPicPr>
          <p:cNvPr id="1026" name="Picture 2" descr="C:\Users\hp\Desktop\Central-Place-Theory-arrangement-of-central-places.jpg"/>
          <p:cNvPicPr>
            <a:picLocks noGrp="1" noChangeAspect="1" noChangeArrowheads="1"/>
          </p:cNvPicPr>
          <p:nvPr>
            <p:ph idx="1"/>
          </p:nvPr>
        </p:nvPicPr>
        <p:blipFill>
          <a:blip r:embed="rId2"/>
          <a:srcRect/>
          <a:stretch>
            <a:fillRect/>
          </a:stretch>
        </p:blipFill>
        <p:spPr bwMode="auto">
          <a:xfrm>
            <a:off x="990600" y="1447800"/>
            <a:ext cx="4495800" cy="4953000"/>
          </a:xfrm>
          <a:prstGeom prst="rect">
            <a:avLst/>
          </a:prstGeom>
          <a:noFill/>
        </p:spPr>
      </p:pic>
      <p:sp>
        <p:nvSpPr>
          <p:cNvPr id="5" name="Rectangle 4"/>
          <p:cNvSpPr/>
          <p:nvPr/>
        </p:nvSpPr>
        <p:spPr>
          <a:xfrm>
            <a:off x="5791200" y="2514600"/>
            <a:ext cx="2819400" cy="2862322"/>
          </a:xfrm>
          <a:prstGeom prst="rect">
            <a:avLst/>
          </a:prstGeom>
        </p:spPr>
        <p:txBody>
          <a:bodyPr wrap="square">
            <a:spAutoFit/>
          </a:bodyPr>
          <a:lstStyle/>
          <a:p>
            <a:pPr algn="just"/>
            <a:r>
              <a:rPr lang="en-US" dirty="0" smtClean="0">
                <a:latin typeface="Times New Roman" pitchFamily="18" charset="0"/>
                <a:cs typeface="Times New Roman" pitchFamily="18" charset="0"/>
              </a:rPr>
              <a:t>Circular </a:t>
            </a:r>
            <a:r>
              <a:rPr lang="en-US" dirty="0" smtClean="0">
                <a:latin typeface="Times New Roman" pitchFamily="18" charset="0"/>
                <a:cs typeface="Times New Roman" pitchFamily="18" charset="0"/>
              </a:rPr>
              <a:t>shape of the market areas results in either un-served areas or</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over-served areas. To solve this problem, </a:t>
            </a:r>
            <a:r>
              <a:rPr lang="en-US" dirty="0" err="1" smtClean="0">
                <a:latin typeface="Times New Roman" pitchFamily="18" charset="0"/>
                <a:cs typeface="Times New Roman" pitchFamily="18" charset="0"/>
              </a:rPr>
              <a:t>Christaller</a:t>
            </a:r>
            <a:r>
              <a:rPr lang="en-US" dirty="0" smtClean="0">
                <a:latin typeface="Times New Roman" pitchFamily="18" charset="0"/>
                <a:cs typeface="Times New Roman" pitchFamily="18" charset="0"/>
              </a:rPr>
              <a:t> suggested the hexagonal </a:t>
            </a:r>
            <a:r>
              <a:rPr lang="en-US" dirty="0" smtClean="0">
                <a:latin typeface="Times New Roman" pitchFamily="18" charset="0"/>
                <a:cs typeface="Times New Roman" pitchFamily="18" charset="0"/>
              </a:rPr>
              <a:t>shape of </a:t>
            </a:r>
            <a:r>
              <a:rPr lang="en-US" dirty="0" smtClean="0">
                <a:latin typeface="Times New Roman" pitchFamily="18" charset="0"/>
                <a:cs typeface="Times New Roman" pitchFamily="18" charset="0"/>
              </a:rPr>
              <a:t>the markets as shown in D in the </a:t>
            </a:r>
            <a:r>
              <a:rPr lang="en-US" dirty="0" smtClean="0">
                <a:latin typeface="Times New Roman" pitchFamily="18" charset="0"/>
                <a:cs typeface="Times New Roman" pitchFamily="18" charset="0"/>
              </a:rPr>
              <a:t>above diagram</a:t>
            </a:r>
            <a:r>
              <a:rPr lang="en-US" dirty="0" smtClean="0">
                <a:latin typeface="Times New Roman" pitchFamily="18" charset="0"/>
                <a:cs typeface="Times New Roman" pitchFamily="18" charset="0"/>
              </a:rPr>
              <a:t>.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143000"/>
          </a:xfrm>
        </p:spPr>
        <p:txBody>
          <a:bodyPr>
            <a:normAutofit/>
          </a:bodyPr>
          <a:lstStyle/>
          <a:p>
            <a:r>
              <a:rPr lang="en-US" sz="2000" b="1" dirty="0" smtClean="0">
                <a:latin typeface="Times New Roman" pitchFamily="18" charset="0"/>
                <a:cs typeface="Times New Roman" pitchFamily="18" charset="0"/>
              </a:rPr>
              <a:t>THREE PRINCIPLES FOR ARRANGEMENTS OF CENTRAL PLACES</a:t>
            </a:r>
            <a:endParaRPr lang="en-US" sz="2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4525963"/>
          </a:xfrm>
        </p:spPr>
        <p:txBody>
          <a:bodyPr/>
          <a:lstStyle/>
          <a:p>
            <a:pPr>
              <a:buNone/>
            </a:pP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4" name="Rectangle 3"/>
          <p:cNvSpPr/>
          <p:nvPr/>
        </p:nvSpPr>
        <p:spPr>
          <a:xfrm>
            <a:off x="1447800" y="914400"/>
            <a:ext cx="65532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1.The marketing principle (K=3 system)</a:t>
            </a:r>
            <a:endParaRPr lang="en-US" dirty="0"/>
          </a:p>
        </p:txBody>
      </p:sp>
      <p:sp>
        <p:nvSpPr>
          <p:cNvPr id="5" name="Rectangle 4"/>
          <p:cNvSpPr/>
          <p:nvPr/>
        </p:nvSpPr>
        <p:spPr>
          <a:xfrm>
            <a:off x="1447800" y="2743200"/>
            <a:ext cx="65532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The transportation principle (K=4 system);</a:t>
            </a:r>
            <a:endParaRPr lang="en-US" dirty="0"/>
          </a:p>
        </p:txBody>
      </p:sp>
      <p:sp>
        <p:nvSpPr>
          <p:cNvPr id="6" name="Rectangle 5"/>
          <p:cNvSpPr/>
          <p:nvPr/>
        </p:nvSpPr>
        <p:spPr>
          <a:xfrm>
            <a:off x="1447800" y="4419600"/>
            <a:ext cx="6553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 The administrative principle (K=7 system). </a:t>
            </a:r>
            <a:endParaRPr lang="en-US" dirty="0"/>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sz="2400" b="1" dirty="0" smtClean="0">
                <a:latin typeface="Times New Roman" pitchFamily="18" charset="0"/>
                <a:cs typeface="Times New Roman" pitchFamily="18" charset="0"/>
              </a:rPr>
              <a:t>MARKETING PRINCIPLE</a:t>
            </a:r>
            <a:endParaRPr lang="en-US" sz="24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838200"/>
            <a:ext cx="8229600" cy="4525963"/>
          </a:xfrm>
        </p:spPr>
        <p:txBody>
          <a:bodyPr>
            <a:normAutofit/>
          </a:bodyPr>
          <a:lstStyle/>
          <a:p>
            <a:pPr algn="just">
              <a:buNone/>
            </a:pPr>
            <a:r>
              <a:rPr lang="en-US" sz="1800" b="1" dirty="0" smtClean="0">
                <a:latin typeface="Times New Roman" pitchFamily="18" charset="0"/>
                <a:cs typeface="Times New Roman" pitchFamily="18" charset="0"/>
              </a:rPr>
              <a:t>Marketing Principle (K=3):</a:t>
            </a:r>
            <a:r>
              <a:rPr lang="en-US" sz="1800" dirty="0" smtClean="0">
                <a:latin typeface="Times New Roman" pitchFamily="18" charset="0"/>
                <a:cs typeface="Times New Roman" pitchFamily="18" charset="0"/>
              </a:rPr>
              <a:t> As per this the market area of a higher order occupies one-third (1/3 part) of the market area of each of the consecutive lower size place(node) which lies on its neighbor. The lower size nodes (6 in numbers and 2nd larger circles) are located at the corner of the largest hexagon around the high-order settlement. Each high-order settlement gets 1/3rd of each satellite settlement (which are 6 in total), thus </a:t>
            </a:r>
            <a:r>
              <a:rPr lang="en-US" sz="1800" i="1" dirty="0" smtClean="0">
                <a:latin typeface="Times New Roman" pitchFamily="18" charset="0"/>
                <a:cs typeface="Times New Roman" pitchFamily="18" charset="0"/>
              </a:rPr>
              <a:t>K</a:t>
            </a:r>
            <a:r>
              <a:rPr lang="en-US" sz="1800" dirty="0" smtClean="0">
                <a:latin typeface="Times New Roman" pitchFamily="18" charset="0"/>
                <a:cs typeface="Times New Roman" pitchFamily="18" charset="0"/>
              </a:rPr>
              <a:t> = 1 + 6×1/3 = 3</a:t>
            </a:r>
            <a:r>
              <a:rPr lang="en-US" sz="1800" dirty="0" smtClean="0">
                <a:latin typeface="Times New Roman" pitchFamily="18" charset="0"/>
                <a:cs typeface="Times New Roman" pitchFamily="18" charset="0"/>
              </a:rPr>
              <a:t>.</a:t>
            </a:r>
          </a:p>
          <a:p>
            <a:pPr algn="just">
              <a:buNone/>
            </a:pPr>
            <a:endParaRPr lang="en-US" sz="1800" dirty="0" smtClean="0">
              <a:latin typeface="Times New Roman" pitchFamily="18" charset="0"/>
              <a:cs typeface="Times New Roman" pitchFamily="18" charset="0"/>
            </a:endParaRPr>
          </a:p>
          <a:p>
            <a:pPr algn="just">
              <a:buNone/>
            </a:pPr>
            <a:r>
              <a:rPr lang="en-US" sz="1800" dirty="0" smtClean="0">
                <a:latin typeface="Times New Roman" pitchFamily="18" charset="0"/>
                <a:cs typeface="Times New Roman" pitchFamily="18" charset="0"/>
              </a:rPr>
              <a:t>With K=3 the transport network is not efficient even when the distance traveled is reduced. This is because of the absence of transport links (network) between the larger places (nodes).</a:t>
            </a:r>
          </a:p>
          <a:p>
            <a:pPr algn="just"/>
            <a:endParaRPr lang="en-US" sz="1800" dirty="0">
              <a:latin typeface="Times New Roman" pitchFamily="18" charset="0"/>
              <a:cs typeface="Times New Roman" pitchFamily="18" charset="0"/>
            </a:endParaRPr>
          </a:p>
        </p:txBody>
      </p:sp>
      <p:pic>
        <p:nvPicPr>
          <p:cNvPr id="2050" name="Picture 2" descr="K = 3 Marketing principle"/>
          <p:cNvPicPr>
            <a:picLocks noChangeAspect="1" noChangeArrowheads="1"/>
          </p:cNvPicPr>
          <p:nvPr/>
        </p:nvPicPr>
        <p:blipFill>
          <a:blip r:embed="rId2"/>
          <a:srcRect/>
          <a:stretch>
            <a:fillRect/>
          </a:stretch>
        </p:blipFill>
        <p:spPr bwMode="auto">
          <a:xfrm>
            <a:off x="2613898" y="3657600"/>
            <a:ext cx="2872502" cy="2971799"/>
          </a:xfrm>
          <a:prstGeom prst="rect">
            <a:avLst/>
          </a:prstGeom>
          <a:noFill/>
        </p:spPr>
      </p:pic>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4.jpeg"/></Relationships>
</file>

<file path=ppt/theme/_rels/theme6.xml.rels><?xml version="1.0" encoding="UTF-8" standalone="yes"?>
<Relationships xmlns="http://schemas.openxmlformats.org/package/2006/relationships"><Relationship Id="rId1" Type="http://schemas.openxmlformats.org/officeDocument/2006/relationships/image" Target="../media/image5.jpeg"/></Relationships>
</file>

<file path=ppt/theme/_rels/them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4.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5.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6.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7.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379</Words>
  <Application>Microsoft Office PowerPoint</Application>
  <PresentationFormat>On-screen Show (4:3)</PresentationFormat>
  <Paragraphs>69</Paragraphs>
  <Slides>12</Slides>
  <Notes>0</Notes>
  <HiddenSlides>0</HiddenSlides>
  <MMClips>0</MMClips>
  <ScaleCrop>false</ScaleCrop>
  <HeadingPairs>
    <vt:vector size="4" baseType="variant">
      <vt:variant>
        <vt:lpstr>Theme</vt:lpstr>
      </vt:variant>
      <vt:variant>
        <vt:i4>7</vt:i4>
      </vt:variant>
      <vt:variant>
        <vt:lpstr>Slide Titles</vt:lpstr>
      </vt:variant>
      <vt:variant>
        <vt:i4>12</vt:i4>
      </vt:variant>
    </vt:vector>
  </HeadingPairs>
  <TitlesOfParts>
    <vt:vector size="19" baseType="lpstr">
      <vt:lpstr>Office Theme</vt:lpstr>
      <vt:lpstr>Flow</vt:lpstr>
      <vt:lpstr>Aspect</vt:lpstr>
      <vt:lpstr>Concourse</vt:lpstr>
      <vt:lpstr>Equity</vt:lpstr>
      <vt:lpstr>Oriel</vt:lpstr>
      <vt:lpstr>Civic</vt:lpstr>
      <vt:lpstr>CENTRAL PLACE THEORY -Walter Christaller,1933</vt:lpstr>
      <vt:lpstr>INTRODUCTION</vt:lpstr>
      <vt:lpstr>EXPLANATION OF SOME TERMS</vt:lpstr>
      <vt:lpstr>DETERMINANTS OF CENTRAL PLACE</vt:lpstr>
      <vt:lpstr>ASSUMPTIONS</vt:lpstr>
      <vt:lpstr>HIERARCHY OF SETTLEMENTS</vt:lpstr>
      <vt:lpstr>ARRANGEMENTS OF CENTRAL PLACES</vt:lpstr>
      <vt:lpstr>THREE PRINCIPLES FOR ARRANGEMENTS OF CENTRAL PLACES</vt:lpstr>
      <vt:lpstr>MARKETING PRINCIPLE</vt:lpstr>
      <vt:lpstr>TRANSPORT PRINCIPLE</vt:lpstr>
      <vt:lpstr>ADMINISTRATIVE PRINCIPLE</vt:lpstr>
      <vt:lpstr>EVALUATION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CENTRAL PLACE THEORY -Walter Christaller,1933</dc:title>
  <dc:creator>hp</dc:creator>
  <cp:lastModifiedBy>hp</cp:lastModifiedBy>
  <cp:revision>7</cp:revision>
  <dcterms:created xsi:type="dcterms:W3CDTF">2019-08-23T05:34:21Z</dcterms:created>
  <dcterms:modified xsi:type="dcterms:W3CDTF">2019-08-24T07:50:33Z</dcterms:modified>
</cp:coreProperties>
</file>